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60" r:id="rId3"/>
    <p:sldId id="262" r:id="rId4"/>
    <p:sldId id="270" r:id="rId5"/>
    <p:sldId id="279" r:id="rId6"/>
    <p:sldId id="281" r:id="rId7"/>
    <p:sldId id="275" r:id="rId8"/>
    <p:sldId id="276" r:id="rId9"/>
    <p:sldId id="261" r:id="rId10"/>
    <p:sldId id="271" r:id="rId11"/>
    <p:sldId id="273" r:id="rId12"/>
    <p:sldId id="277" r:id="rId13"/>
    <p:sldId id="272" r:id="rId14"/>
    <p:sldId id="278" r:id="rId15"/>
    <p:sldId id="280" r:id="rId16"/>
    <p:sldId id="282" r:id="rId17"/>
    <p:sldId id="283" r:id="rId18"/>
    <p:sldId id="264" r:id="rId19"/>
    <p:sldId id="274" r:id="rId20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ヒラギノ角ゴ Pro W3" pitchFamily="32" charset="-128"/>
        <a:cs typeface="ヒラギノ角ゴ Pro W3" pitchFamily="32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59">
          <p15:clr>
            <a:srgbClr val="A4A3A4"/>
          </p15:clr>
        </p15:guide>
        <p15:guide id="2" pos="362">
          <p15:clr>
            <a:srgbClr val="A4A3A4"/>
          </p15:clr>
        </p15:guide>
        <p15:guide id="3" orient="horz" pos="4178" userDrawn="1">
          <p15:clr>
            <a:srgbClr val="A4A3A4"/>
          </p15:clr>
        </p15:guide>
        <p15:guide id="4" pos="5624" userDrawn="1">
          <p15:clr>
            <a:srgbClr val="A4A3A4"/>
          </p15:clr>
        </p15:guide>
        <p15:guide id="5" orient="horz" pos="6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AC"/>
    <a:srgbClr val="FFFFFF"/>
    <a:srgbClr val="7A7A7A"/>
    <a:srgbClr val="8E8F92"/>
    <a:srgbClr val="9ADEEF"/>
    <a:srgbClr val="75C5DC"/>
    <a:srgbClr val="C7DDF5"/>
    <a:srgbClr val="0384AE"/>
    <a:srgbClr val="0591BE"/>
    <a:srgbClr val="7D7D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089" autoAdjust="0"/>
  </p:normalViewPr>
  <p:slideViewPr>
    <p:cSldViewPr snapToGrid="0" snapToObjects="1" showGuides="1">
      <p:cViewPr>
        <p:scale>
          <a:sx n="70" d="100"/>
          <a:sy n="70" d="100"/>
        </p:scale>
        <p:origin x="-468" y="180"/>
      </p:cViewPr>
      <p:guideLst>
        <p:guide orient="horz" pos="551"/>
        <p:guide orient="horz" pos="4178"/>
        <p:guide orient="horz" pos="618"/>
        <p:guide pos="362"/>
        <p:guide pos="5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fld id="{28FA0329-6ECD-084C-A8A7-5CA2C21BB21E}" type="datetime1">
              <a:rPr lang="de-DE"/>
              <a:pPr>
                <a:defRPr/>
              </a:pPr>
              <a:t>13.10.2014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fld id="{D57386E1-806E-0B48-B7B5-2913AF8361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0872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7147C-8236-47F0-8CFE-6672125BFAE6}" type="datetimeFigureOut">
              <a:rPr lang="de-DE" smtClean="0"/>
              <a:pPr/>
              <a:t>13.10.2014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B0F64-150A-46B2-8440-AF2FEA6B41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0804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 err="1" smtClean="0"/>
              <a:t>recent</a:t>
            </a:r>
            <a:r>
              <a:rPr lang="de-DE" dirty="0" smtClean="0"/>
              <a:t> </a:t>
            </a:r>
            <a:r>
              <a:rPr lang="de-DE" dirty="0" err="1" smtClean="0"/>
              <a:t>years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technological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advancement</a:t>
            </a:r>
            <a:r>
              <a:rPr lang="de-DE" baseline="0" dirty="0" smtClean="0"/>
              <a:t> in easy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computing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growing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possibilities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acquire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14767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Gastprogramm: </a:t>
            </a:r>
            <a:r>
              <a:rPr lang="de-DE" dirty="0" err="1" smtClean="0"/>
              <a:t>fill</a:t>
            </a:r>
            <a:r>
              <a:rPr lang="de-DE" dirty="0" smtClean="0"/>
              <a:t> </a:t>
            </a:r>
            <a:r>
              <a:rPr lang="de-DE" dirty="0" err="1" smtClean="0"/>
              <a:t>thematically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gaps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support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broad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topics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close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collaboration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center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78860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Summer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school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week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2015 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7886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 just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collecting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challenges</a:t>
            </a:r>
            <a:r>
              <a:rPr lang="de-DE" baseline="0" dirty="0" smtClean="0"/>
              <a:t>, but also </a:t>
            </a:r>
            <a:r>
              <a:rPr lang="de-DE" baseline="0" dirty="0" err="1" smtClean="0"/>
              <a:t>means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those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bundling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expertice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computer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science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research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12407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Beside</a:t>
            </a:r>
            <a:r>
              <a:rPr lang="de-DE" dirty="0" smtClean="0"/>
              <a:t> Partners in Project: </a:t>
            </a:r>
            <a:r>
              <a:rPr lang="de-DE" dirty="0" err="1" smtClean="0"/>
              <a:t>many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involved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groups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ScaDS</a:t>
            </a:r>
            <a:r>
              <a:rPr lang="de-DE" baseline="0" dirty="0" smtClean="0"/>
              <a:t> </a:t>
            </a:r>
          </a:p>
          <a:p>
            <a:r>
              <a:rPr lang="de-DE" dirty="0" smtClean="0"/>
              <a:t>Political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sciences</a:t>
            </a:r>
            <a:r>
              <a:rPr lang="de-DE" baseline="0" dirty="0" smtClean="0"/>
              <a:t>: Prof. Vorländer (Politikwissenschaft: Politische Theorie und Ideengeschichte)</a:t>
            </a:r>
          </a:p>
          <a:p>
            <a:r>
              <a:rPr lang="de-DE" baseline="0" dirty="0" smtClean="0"/>
              <a:t>Privacy: </a:t>
            </a:r>
            <a:r>
              <a:rPr lang="de-DE" baseline="0" dirty="0" err="1" smtClean="0"/>
              <a:t>communication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patterns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available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studies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combine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storage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98371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err="1" smtClean="0"/>
              <a:t>Often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perspective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teach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scientist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sophisticated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tools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scientist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specific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24560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Support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actions</a:t>
            </a:r>
            <a:r>
              <a:rPr lang="de-DE" dirty="0" smtClean="0"/>
              <a:t>: </a:t>
            </a:r>
            <a:r>
              <a:rPr lang="de-DE" baseline="0" dirty="0" err="1" smtClean="0"/>
              <a:t>identified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basic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goals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92124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Realize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</a:t>
            </a:r>
            <a:r>
              <a:rPr lang="de-DE" dirty="0" err="1" smtClean="0"/>
              <a:t>goals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support</a:t>
            </a:r>
            <a:r>
              <a:rPr lang="de-DE" baseline="0" dirty="0" smtClean="0"/>
              <a:t> via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center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02531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Collaborative </a:t>
            </a:r>
            <a:r>
              <a:rPr lang="de-DE" dirty="0" err="1" smtClean="0"/>
              <a:t>efforts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difficult</a:t>
            </a:r>
            <a:r>
              <a:rPr lang="de-DE" baseline="0" dirty="0" smtClean="0"/>
              <a:t>, -&gt;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‚</a:t>
            </a:r>
            <a:r>
              <a:rPr lang="de-DE" baseline="0" dirty="0" err="1" smtClean="0"/>
              <a:t>question</a:t>
            </a:r>
            <a:r>
              <a:rPr lang="de-DE" baseline="0" dirty="0" smtClean="0"/>
              <a:t>‘: </a:t>
            </a:r>
            <a:r>
              <a:rPr lang="de-DE" baseline="0" dirty="0" err="1" smtClean="0"/>
              <a:t>teach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scientist</a:t>
            </a:r>
            <a:r>
              <a:rPr lang="de-DE" baseline="0" dirty="0" smtClean="0"/>
              <a:t>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75523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Competence center steered</a:t>
            </a:r>
            <a:r>
              <a:rPr lang="en-US" baseline="0" noProof="0" dirty="0" smtClean="0"/>
              <a:t> by </a:t>
            </a:r>
            <a:r>
              <a:rPr lang="en-US" noProof="0" dirty="0" smtClean="0"/>
              <a:t>Executive</a:t>
            </a:r>
            <a:r>
              <a:rPr lang="en-US" baseline="0" noProof="0" dirty="0" smtClean="0"/>
              <a:t> board: </a:t>
            </a:r>
            <a:r>
              <a:rPr lang="en-US" noProof="0" dirty="0" err="1" smtClean="0"/>
              <a:t>Vorstand</a:t>
            </a:r>
            <a:endParaRPr lang="en-US" noProof="0" dirty="0" smtClean="0"/>
          </a:p>
          <a:p>
            <a:r>
              <a:rPr lang="en-US" noProof="0" dirty="0" smtClean="0"/>
              <a:t>Extended executive</a:t>
            </a:r>
            <a:r>
              <a:rPr lang="en-US" baseline="0" noProof="0" dirty="0" smtClean="0"/>
              <a:t> board: </a:t>
            </a:r>
            <a:r>
              <a:rPr lang="en-US" baseline="0" noProof="0" dirty="0" err="1" smtClean="0"/>
              <a:t>Erweiterter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Vorstand</a:t>
            </a:r>
            <a:r>
              <a:rPr lang="en-US" baseline="0" noProof="0" dirty="0" smtClean="0"/>
              <a:t>: </a:t>
            </a:r>
          </a:p>
          <a:p>
            <a:r>
              <a:rPr lang="en-US" baseline="0" noProof="0" dirty="0" smtClean="0"/>
              <a:t>Management director: </a:t>
            </a:r>
            <a:r>
              <a:rPr lang="en-US" baseline="0" noProof="0" dirty="0" err="1" smtClean="0"/>
              <a:t>Geschäftsführer</a:t>
            </a:r>
            <a:endParaRPr lang="en-US" baseline="0" noProof="0" dirty="0" smtClean="0"/>
          </a:p>
          <a:p>
            <a:r>
              <a:rPr lang="en-US" baseline="0" noProof="0" dirty="0" smtClean="0"/>
              <a:t>Supported by Scientific board: </a:t>
            </a:r>
            <a:r>
              <a:rPr lang="en-US" baseline="0" noProof="0" dirty="0" err="1" smtClean="0"/>
              <a:t>wissenschaftlicher</a:t>
            </a:r>
            <a:r>
              <a:rPr lang="en-US" baseline="0" noProof="0" dirty="0" smtClean="0"/>
              <a:t> </a:t>
            </a:r>
            <a:r>
              <a:rPr lang="en-US" baseline="0" noProof="0" dirty="0" err="1" smtClean="0"/>
              <a:t>Beirat</a:t>
            </a:r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5106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Gastprogramm: </a:t>
            </a:r>
            <a:r>
              <a:rPr lang="de-DE" baseline="0" dirty="0" err="1" smtClean="0"/>
              <a:t>support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broad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topics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close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collaboration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center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B0F64-150A-46B2-8440-AF2FEA6B41F4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7886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mailto:rahm@informatik.uni-leipzig.de" TargetMode="External"/><Relationship Id="rId2" Type="http://schemas.openxmlformats.org/officeDocument/2006/relationships/hyperlink" Target="mailto:wolfgang.nagel@tu-dresden.de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rene.jaekel@tu-dresden.de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58659" y="1484971"/>
            <a:ext cx="2769934" cy="1134000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0" y="5803900"/>
            <a:ext cx="9144000" cy="1181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Calibri" panose="020F0502020204030204" pitchFamily="34" charset="0"/>
              <a:ea typeface="ヒラギノ角ゴ Pro W3" pitchFamily="32" charset="-128"/>
              <a:cs typeface="ヒラギノ角ゴ Pro W3" pitchFamily="32" charset="-128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4827588" y="6053667"/>
            <a:ext cx="1946275" cy="246221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de-DE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www.scads.de</a:t>
            </a:r>
            <a:endParaRPr lang="de-DE" sz="1600" dirty="0">
              <a:solidFill>
                <a:schemeClr val="accent1"/>
              </a:solidFill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9144000" cy="1354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latin typeface="Calibri" panose="020F0502020204030204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881064" y="2827867"/>
            <a:ext cx="5892270" cy="931333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3400" b="0" cap="all" spc="0" baseline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 smtClean="0"/>
              <a:t>Titel der Präsentation</a:t>
            </a:r>
            <a:endParaRPr lang="de-DE" dirty="0"/>
          </a:p>
        </p:txBody>
      </p:sp>
      <p:sp>
        <p:nvSpPr>
          <p:cNvPr id="18" name="Inhaltsplatzhalter 12"/>
          <p:cNvSpPr>
            <a:spLocks noGrp="1"/>
          </p:cNvSpPr>
          <p:nvPr>
            <p:ph sz="quarter" idx="10" hasCustomPrompt="1"/>
          </p:nvPr>
        </p:nvSpPr>
        <p:spPr>
          <a:xfrm>
            <a:off x="881065" y="3767661"/>
            <a:ext cx="5892270" cy="720000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600"/>
              </a:spcBef>
              <a:defRPr sz="2400" cap="none" baseline="0">
                <a:solidFill>
                  <a:schemeClr val="accent1"/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algn="r">
              <a:defRPr>
                <a:solidFill>
                  <a:srgbClr val="7D7D7D"/>
                </a:solidFill>
                <a:latin typeface="Corbel"/>
                <a:cs typeface="Corbel"/>
              </a:defRPr>
            </a:lvl2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0" name="Inhaltsplatzhalter 12"/>
          <p:cNvSpPr>
            <a:spLocks noGrp="1"/>
          </p:cNvSpPr>
          <p:nvPr>
            <p:ph sz="quarter" idx="11" hasCustomPrompt="1"/>
          </p:nvPr>
        </p:nvSpPr>
        <p:spPr>
          <a:xfrm>
            <a:off x="883286" y="4859599"/>
            <a:ext cx="5892270" cy="72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algn="r">
              <a:spcBef>
                <a:spcPts val="300"/>
              </a:spcBef>
              <a:defRPr sz="2400" cap="none" baseline="0">
                <a:solidFill>
                  <a:schemeClr val="accent3"/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algn="r">
              <a:defRPr>
                <a:solidFill>
                  <a:srgbClr val="7D7D7D"/>
                </a:solidFill>
                <a:latin typeface="Corbel"/>
                <a:cs typeface="Corbel"/>
              </a:defRPr>
            </a:lvl2pPr>
          </a:lstStyle>
          <a:p>
            <a:pPr lvl="0"/>
            <a:r>
              <a:rPr lang="de-DE" dirty="0" smtClean="0"/>
              <a:t>Autor 1</a:t>
            </a:r>
            <a:br>
              <a:rPr lang="de-DE" dirty="0" smtClean="0"/>
            </a:br>
            <a:r>
              <a:rPr lang="de-DE" dirty="0" smtClean="0"/>
              <a:t>Autor 2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883286" y="4859599"/>
            <a:ext cx="1800000" cy="720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anose="020F0502020204030204" pitchFamily="34" charset="0"/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2"/>
          <p:cNvSpPr>
            <a:spLocks noGrp="1"/>
          </p:cNvSpPr>
          <p:nvPr>
            <p:ph idx="13" hasCustomPrompt="1"/>
          </p:nvPr>
        </p:nvSpPr>
        <p:spPr>
          <a:xfrm>
            <a:off x="1260001" y="1691999"/>
            <a:ext cx="7296074" cy="4560915"/>
          </a:xfrm>
          <a:prstGeom prst="rect">
            <a:avLst/>
          </a:prstGeom>
        </p:spPr>
        <p:txBody>
          <a:bodyPr vert="horz" lIns="0" tIns="0" rIns="0" bIns="0" numCol="1" spcCol="270000" anchor="t" anchorCtr="0">
            <a:noAutofit/>
          </a:bodyPr>
          <a:lstStyle>
            <a:lvl1pPr marL="270000" indent="-270000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/>
              <a:defRPr lang="de-DE" sz="2200" kern="1200" baseline="0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40000" indent="-270000">
              <a:spcBef>
                <a:spcPts val="2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/>
              <a:defRPr sz="22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10000" indent="-270000">
              <a:spcBef>
                <a:spcPts val="20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§"/>
              <a:tabLst/>
              <a:defRPr lang="de-DE" sz="2200" kern="1200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080000" indent="-270000">
              <a:spcBef>
                <a:spcPts val="200"/>
              </a:spcBef>
              <a:spcAft>
                <a:spcPts val="600"/>
              </a:spcAft>
              <a:buClrTx/>
              <a:buSzPct val="100000"/>
              <a:buFont typeface="Symbol" charset="2"/>
              <a:buChar char="-"/>
              <a:tabLst/>
              <a:defRPr lang="de-DE" sz="2200" kern="1200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350000" indent="-270000">
              <a:spcBef>
                <a:spcPts val="200"/>
              </a:spcBef>
              <a:spcAft>
                <a:spcPts val="600"/>
              </a:spcAft>
              <a:buSzPct val="100000"/>
              <a:buFont typeface="Symbol" charset="2"/>
              <a:buChar char="-"/>
              <a:tabLst/>
              <a:defRPr lang="de-DE" sz="2200" kern="1200" dirty="0">
                <a:solidFill>
                  <a:schemeClr val="accent3"/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 smtClean="0"/>
              <a:t>Spiegelstrich 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ctrTitle" hasCustomPrompt="1"/>
          </p:nvPr>
        </p:nvSpPr>
        <p:spPr>
          <a:xfrm>
            <a:off x="1871999" y="360000"/>
            <a:ext cx="6684075" cy="69120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de-DE" sz="2600" kern="1200" cap="all" spc="0" baseline="0" dirty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218282" y="3382836"/>
            <a:ext cx="749030" cy="74903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81560" y="2554692"/>
            <a:ext cx="749030" cy="749030"/>
          </a:xfrm>
          <a:prstGeom prst="rect">
            <a:avLst/>
          </a:prstGeom>
        </p:spPr>
      </p:pic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08000" y="3029477"/>
            <a:ext cx="7314733" cy="1259283"/>
          </a:xfrm>
          <a:prstGeom prst="rect">
            <a:avLst/>
          </a:prstGeom>
        </p:spPr>
        <p:txBody>
          <a:bodyPr lIns="0" tIns="36000" rIns="0" bIns="0" anchor="t"/>
          <a:lstStyle>
            <a:lvl1pPr algn="ctr">
              <a:defRPr sz="3500" b="0" cap="all" spc="0">
                <a:solidFill>
                  <a:srgbClr val="0A789A"/>
                </a:solidFill>
                <a:latin typeface="Calibri" panose="020F0502020204030204" pitchFamily="34" charset="0"/>
                <a:cs typeface="Open Sans Light"/>
              </a:defRPr>
            </a:lvl1pPr>
          </a:lstStyle>
          <a:p>
            <a:r>
              <a:rPr lang="de-DE" dirty="0" smtClean="0"/>
              <a:t>Zwischenüberschrift</a:t>
            </a:r>
            <a:endParaRPr lang="de-DE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08000" y="2138230"/>
            <a:ext cx="7314733" cy="882780"/>
          </a:xfrm>
          <a:prstGeom prst="rect">
            <a:avLst/>
          </a:prstGeom>
        </p:spPr>
        <p:txBody>
          <a:bodyPr lIns="0" tIns="0" rIns="0" bIns="36000" anchor="b"/>
          <a:lstStyle>
            <a:lvl1pPr marL="0" indent="0" algn="ctr">
              <a:buNone/>
              <a:defRPr sz="2400">
                <a:solidFill>
                  <a:srgbClr val="7D7D7D"/>
                </a:solidFill>
                <a:latin typeface="Calibri" panose="020F0502020204030204" pitchFamily="34" charset="0"/>
                <a:cs typeface="Open Sans Ligh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0" y="5824538"/>
            <a:ext cx="9144000" cy="1033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Calibri" panose="020F0502020204030204" pitchFamily="34" charset="0"/>
              <a:ea typeface="ヒラギノ角ゴ Pro W3" pitchFamily="32" charset="-128"/>
              <a:cs typeface="ヒラギノ角ゴ Pro W3" pitchFamily="32" charset="-128"/>
            </a:endParaRPr>
          </a:p>
        </p:txBody>
      </p:sp>
      <p:sp>
        <p:nvSpPr>
          <p:cNvPr id="15" name="Rechteck 14"/>
          <p:cNvSpPr/>
          <p:nvPr userDrawn="1"/>
        </p:nvSpPr>
        <p:spPr>
          <a:xfrm>
            <a:off x="7332132" y="0"/>
            <a:ext cx="1811867" cy="1033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Calibri" panose="020F0502020204030204" pitchFamily="34" charset="0"/>
              <a:ea typeface="ヒラギノ角ゴ Pro W3" pitchFamily="32" charset="-128"/>
              <a:cs typeface="ヒラギノ角ゴ Pro W3" pitchFamily="3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2"/>
          <p:cNvSpPr>
            <a:spLocks noGrp="1"/>
          </p:cNvSpPr>
          <p:nvPr>
            <p:ph idx="13" hasCustomPrompt="1"/>
          </p:nvPr>
        </p:nvSpPr>
        <p:spPr>
          <a:xfrm>
            <a:off x="1260001" y="1691999"/>
            <a:ext cx="7296074" cy="4560915"/>
          </a:xfrm>
          <a:prstGeom prst="rect">
            <a:avLst/>
          </a:prstGeom>
        </p:spPr>
        <p:txBody>
          <a:bodyPr vert="horz" lIns="0" tIns="0" rIns="0" bIns="0" numCol="1" spcCol="270000" anchor="t" anchorCtr="0">
            <a:noAutofit/>
          </a:bodyPr>
          <a:lstStyle>
            <a:lvl1pPr marL="0" indent="0">
              <a:spcBef>
                <a:spcPts val="1200"/>
              </a:spcBef>
              <a:spcAft>
                <a:spcPts val="600"/>
              </a:spcAft>
              <a:tabLst/>
              <a:defRPr sz="22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spcBef>
                <a:spcPts val="200"/>
              </a:spcBef>
              <a:spcAft>
                <a:spcPts val="600"/>
              </a:spcAft>
              <a:buNone/>
              <a:tabLst/>
              <a:defRPr sz="220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70000" indent="-270000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 sz="22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540000" indent="-270000">
              <a:spcBef>
                <a:spcPts val="2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  <a:tabLst/>
              <a:defRPr sz="22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810000" indent="-270000">
              <a:spcBef>
                <a:spcPts val="20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§"/>
              <a:tabLst/>
              <a:defRPr sz="22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 smtClean="0"/>
              <a:t>Text 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1871999" y="360000"/>
            <a:ext cx="6684075" cy="690858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>
              <a:defRPr sz="2400" cap="all" spc="0" baseline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x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2"/>
          <p:cNvSpPr>
            <a:spLocks noGrp="1"/>
          </p:cNvSpPr>
          <p:nvPr>
            <p:ph idx="20"/>
          </p:nvPr>
        </p:nvSpPr>
        <p:spPr>
          <a:xfrm>
            <a:off x="4992075" y="1691999"/>
            <a:ext cx="3564000" cy="4560915"/>
          </a:xfrm>
          <a:prstGeom prst="rect">
            <a:avLst/>
          </a:prstGeom>
        </p:spPr>
        <p:txBody>
          <a:bodyPr vert="horz" lIns="0" tIns="0" rIns="0" bIns="0" numCol="1" spcCol="270000" anchor="t" anchorCtr="0">
            <a:noAutofit/>
          </a:bodyPr>
          <a:lstStyle>
            <a:lvl1pPr marL="270000" indent="-270000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40000" indent="-270000">
              <a:spcBef>
                <a:spcPts val="2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10000" indent="-270000">
              <a:spcBef>
                <a:spcPts val="20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080000" indent="-270000"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Symbol" charset="2"/>
              <a:buChar char="-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350000" indent="-270000">
              <a:spcBef>
                <a:spcPts val="200"/>
              </a:spcBef>
              <a:spcAft>
                <a:spcPts val="600"/>
              </a:spcAft>
              <a:buSzPct val="100000"/>
              <a:buFont typeface="Symbol" charset="2"/>
              <a:buChar char="-"/>
              <a:tabLst/>
              <a:defRPr sz="2000">
                <a:solidFill>
                  <a:schemeClr val="accent3"/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1350000" indent="-2700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80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6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5"/>
          </p:nvPr>
        </p:nvSpPr>
        <p:spPr>
          <a:xfrm>
            <a:off x="1260000" y="1691999"/>
            <a:ext cx="3564000" cy="4560915"/>
          </a:xfrm>
          <a:prstGeom prst="rect">
            <a:avLst/>
          </a:prstGeom>
        </p:spPr>
        <p:txBody>
          <a:bodyPr vert="horz" lIns="0" tIns="0" rIns="0" bIns="0" numCol="1" spcCol="270000" anchor="t" anchorCtr="0">
            <a:noAutofit/>
          </a:bodyPr>
          <a:lstStyle>
            <a:lvl1pPr marL="270000" indent="-270000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40000" indent="-270000">
              <a:spcBef>
                <a:spcPts val="2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10000" indent="-270000">
              <a:spcBef>
                <a:spcPts val="20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080000" indent="-270000"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Symbol" charset="2"/>
              <a:buChar char="-"/>
              <a:tabLst/>
              <a:defRPr sz="20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350000" indent="-270000">
              <a:spcBef>
                <a:spcPts val="200"/>
              </a:spcBef>
              <a:spcAft>
                <a:spcPts val="600"/>
              </a:spcAft>
              <a:buSzPct val="100000"/>
              <a:buFont typeface="Symbol" charset="2"/>
              <a:buChar char="-"/>
              <a:tabLst/>
              <a:defRPr sz="2000">
                <a:solidFill>
                  <a:schemeClr val="accent3"/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1350000" indent="-2700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800">
                <a:solidFill>
                  <a:schemeClr val="accent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6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1872000" y="335063"/>
            <a:ext cx="6233984" cy="690858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>
              <a:defRPr sz="2400" cap="all" spc="0" baseline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+ ThankYou (Germa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992074" y="2017602"/>
            <a:ext cx="3564000" cy="17310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600"/>
              </a:spcBef>
              <a:spcAft>
                <a:spcPts val="1200"/>
              </a:spcAft>
              <a:defRPr sz="1400" b="1" baseline="0">
                <a:latin typeface="Calibri" panose="020F0502020204030204" pitchFamily="34" charset="0"/>
              </a:defRPr>
            </a:lvl1pPr>
            <a:lvl2pPr marL="0" indent="0">
              <a:buFontTx/>
              <a:buNone/>
              <a:defRPr sz="1400">
                <a:latin typeface="Calibri" panose="020F0502020204030204" pitchFamily="34" charset="0"/>
              </a:defRPr>
            </a:lvl2pPr>
            <a:lvl3pPr marL="355600" indent="0">
              <a:spcBef>
                <a:spcPts val="600"/>
              </a:spcBef>
              <a:buFontTx/>
              <a:buNone/>
              <a:defRPr sz="1400">
                <a:latin typeface="Calibri" panose="020F0502020204030204" pitchFamily="34" charset="0"/>
              </a:defRPr>
            </a:lvl3pPr>
            <a:lvl4pPr marL="719138" indent="0">
              <a:spcBef>
                <a:spcPts val="600"/>
              </a:spcBef>
              <a:buFontTx/>
              <a:buNone/>
              <a:defRPr sz="1400"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de-DE" dirty="0" smtClean="0"/>
              <a:t>Titel Vorname Name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274766" y="2017602"/>
            <a:ext cx="3564000" cy="1724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600"/>
              </a:spcBef>
              <a:spcAft>
                <a:spcPts val="1200"/>
              </a:spcAft>
              <a:defRPr sz="1400" b="1">
                <a:latin typeface="Calibri" panose="020F0502020204030204" pitchFamily="34" charset="0"/>
              </a:defRPr>
            </a:lvl1pPr>
            <a:lvl2pPr marL="0" indent="0">
              <a:spcBef>
                <a:spcPts val="600"/>
              </a:spcBef>
              <a:buFontTx/>
              <a:buNone/>
              <a:defRPr sz="1400">
                <a:latin typeface="Calibri" panose="020F0502020204030204" pitchFamily="34" charset="0"/>
              </a:defRPr>
            </a:lvl2pPr>
            <a:lvl3pPr marL="355600" indent="0">
              <a:spcBef>
                <a:spcPts val="600"/>
              </a:spcBef>
              <a:buFontTx/>
              <a:buNone/>
              <a:defRPr sz="1400">
                <a:latin typeface="Calibri" panose="020F0502020204030204" pitchFamily="34" charset="0"/>
              </a:defRPr>
            </a:lvl3pPr>
            <a:lvl4pPr marL="719138" indent="0">
              <a:spcBef>
                <a:spcPts val="600"/>
              </a:spcBef>
              <a:buFontTx/>
              <a:buNone/>
              <a:defRPr lang="de-DE" sz="1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32" charset="-128"/>
                <a:cs typeface="+mn-cs"/>
              </a:defRPr>
            </a:lvl4pPr>
            <a:lvl5pPr marL="1600200" indent="-228600"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de-DE" dirty="0" smtClean="0"/>
              <a:t>Titel Vorname Name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marL="1600200" lvl="3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-108" charset="0"/>
              <a:buChar char="–"/>
            </a:pPr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3" name="Rechteck 2"/>
          <p:cNvSpPr/>
          <p:nvPr userDrawn="1"/>
        </p:nvSpPr>
        <p:spPr>
          <a:xfrm>
            <a:off x="959645" y="5955804"/>
            <a:ext cx="8184356" cy="9021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Calibri" panose="020F0502020204030204" pitchFamily="34" charset="0"/>
              <a:ea typeface="ヒラギノ角ゴ Pro W3" pitchFamily="32" charset="-128"/>
              <a:cs typeface="ヒラギノ角ゴ Pro W3" pitchFamily="32" charset="-128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1872000" y="650458"/>
            <a:ext cx="6542088" cy="385762"/>
          </a:xfrm>
          <a:prstGeom prst="rect">
            <a:avLst/>
          </a:prstGeom>
          <a:noFill/>
        </p:spPr>
        <p:txBody>
          <a:bodyPr lIns="0" tIns="0" rIns="0" bIns="0" anchor="b" anchorCtr="0">
            <a:spAutoFit/>
          </a:bodyPr>
          <a:lstStyle/>
          <a:p>
            <a:pPr>
              <a:defRPr/>
            </a:pPr>
            <a:r>
              <a:rPr lang="de-DE" sz="2500" cap="all" dirty="0" smtClean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Vielen</a:t>
            </a:r>
            <a:r>
              <a:rPr lang="de-DE" sz="2500" cap="all" baseline="0" dirty="0" smtClean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Dank für die Aufmerksamkeit</a:t>
            </a:r>
            <a:endParaRPr lang="de-DE" sz="2500" cap="all" dirty="0">
              <a:solidFill>
                <a:schemeClr val="accent1"/>
              </a:solidFill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1274766" y="1691999"/>
            <a:ext cx="7281308" cy="318924"/>
          </a:xfrm>
          <a:prstGeom prst="rect">
            <a:avLst/>
          </a:prstGeom>
          <a:noFill/>
        </p:spPr>
        <p:txBody>
          <a:bodyPr wrap="square" lIns="0" tIns="0" rIns="0" bIns="720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de-DE" sz="1600" cap="all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Kontakt</a:t>
            </a:r>
            <a:endParaRPr lang="de-DE" sz="1600" cap="all" dirty="0">
              <a:solidFill>
                <a:srgbClr val="0A789A"/>
              </a:solidFill>
              <a:latin typeface="Calibri" panose="020F0502020204030204" pitchFamily="34" charset="0"/>
              <a:ea typeface="Open Sans" pitchFamily="-65" charset="0"/>
              <a:cs typeface="Open Sans"/>
            </a:endParaRPr>
          </a:p>
        </p:txBody>
      </p:sp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4763" y="4433626"/>
            <a:ext cx="1822978" cy="1260000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92074" y="4814111"/>
            <a:ext cx="2366127" cy="909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_Sc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959645" y="5603379"/>
            <a:ext cx="8184356" cy="9021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de-DE">
              <a:solidFill>
                <a:srgbClr val="FFFFFF"/>
              </a:solidFill>
              <a:latin typeface="Calibri" panose="020F0502020204030204" pitchFamily="34" charset="0"/>
              <a:ea typeface="ヒラギノ角ゴ Pro W3" pitchFamily="32" charset="-128"/>
              <a:cs typeface="ヒラギノ角ゴ Pro W3" pitchFamily="32" charset="-128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1872000" y="650458"/>
            <a:ext cx="6542088" cy="385762"/>
          </a:xfrm>
          <a:prstGeom prst="rect">
            <a:avLst/>
          </a:prstGeom>
          <a:noFill/>
        </p:spPr>
        <p:txBody>
          <a:bodyPr lIns="0" tIns="0" rIns="0" bIns="0" anchor="b" anchorCtr="0">
            <a:spAutoFit/>
          </a:bodyPr>
          <a:lstStyle/>
          <a:p>
            <a:pPr>
              <a:defRPr/>
            </a:pPr>
            <a:r>
              <a:rPr lang="de-DE" sz="2500" cap="all" dirty="0" smtClean="0">
                <a:solidFill>
                  <a:schemeClr val="accent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Kontakt</a:t>
            </a:r>
            <a:endParaRPr lang="de-DE" sz="2500" cap="all" dirty="0">
              <a:solidFill>
                <a:schemeClr val="accent1"/>
              </a:solidFill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1274766" y="1339574"/>
            <a:ext cx="3310882" cy="318924"/>
          </a:xfrm>
          <a:prstGeom prst="rect">
            <a:avLst/>
          </a:prstGeom>
          <a:noFill/>
        </p:spPr>
        <p:txBody>
          <a:bodyPr wrap="square" lIns="0" tIns="0" rIns="0" bIns="720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de-DE" sz="1600" cap="all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Wissenschaftlicher</a:t>
            </a:r>
            <a:r>
              <a:rPr lang="de-DE" sz="1600" cap="all" baseline="0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 </a:t>
            </a:r>
            <a:r>
              <a:rPr lang="de-DE" sz="1600" cap="all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Koordinator</a:t>
            </a:r>
            <a:endParaRPr lang="de-DE" sz="1600" cap="all" dirty="0">
              <a:solidFill>
                <a:srgbClr val="0A789A"/>
              </a:solidFill>
              <a:latin typeface="Calibri" panose="020F0502020204030204" pitchFamily="34" charset="0"/>
              <a:ea typeface="Open Sans" pitchFamily="-65" charset="0"/>
              <a:cs typeface="Open Sans"/>
            </a:endParaRPr>
          </a:p>
        </p:txBody>
      </p:sp>
      <p:sp>
        <p:nvSpPr>
          <p:cNvPr id="16" name="Textfeld 15"/>
          <p:cNvSpPr txBox="1"/>
          <p:nvPr userDrawn="1"/>
        </p:nvSpPr>
        <p:spPr>
          <a:xfrm>
            <a:off x="1274766" y="1897192"/>
            <a:ext cx="3564000" cy="1938992"/>
          </a:xfrm>
          <a:prstGeom prst="rect">
            <a:avLst/>
          </a:prstGeom>
          <a:noFill/>
        </p:spPr>
        <p:txBody>
          <a:bodyPr wrap="square" lIns="0" tIns="0" rIns="0" bIns="0" anchor="t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Prof. Dr. Wolfgang E. Nagel</a:t>
            </a:r>
            <a:b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de-DE" sz="1400" b="1" dirty="0" smtClean="0"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defRPr/>
            </a:pPr>
            <a: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Technische </a:t>
            </a:r>
            <a:r>
              <a:rPr lang="de-DE" sz="1400" b="1" dirty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Universität Dresden</a:t>
            </a:r>
            <a:br>
              <a:rPr lang="de-DE" sz="1400" b="1" dirty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400" dirty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>Zentrum für Informationsdienste und </a:t>
            </a:r>
            <a:r>
              <a:rPr lang="de-DE" sz="1400" dirty="0" smtClean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>Hochleistungsrechnen</a:t>
            </a:r>
          </a:p>
          <a:p>
            <a:pPr>
              <a:defRPr/>
            </a:pPr>
            <a:r>
              <a:rPr lang="de-DE" sz="1400" dirty="0" smtClean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>01062</a:t>
            </a:r>
            <a:r>
              <a:rPr lang="de-DE" sz="1400" baseline="0" dirty="0" smtClean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> Dresden</a:t>
            </a:r>
            <a:r>
              <a:rPr lang="de-DE" sz="1400" dirty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/>
            </a:r>
            <a:br>
              <a:rPr lang="de-DE" sz="1400" dirty="0">
                <a:latin typeface="Calibri" panose="020F0502020204030204" pitchFamily="34" charset="0"/>
                <a:ea typeface="Open Sans Light" pitchFamily="-65" charset="0"/>
                <a:cs typeface="Open Sans Light"/>
              </a:rPr>
            </a:br>
            <a:r>
              <a:rPr lang="de-DE" sz="1400" dirty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/>
            </a:r>
            <a:br>
              <a:rPr lang="de-DE" sz="1400" dirty="0">
                <a:latin typeface="Calibri" panose="020F0502020204030204" pitchFamily="34" charset="0"/>
                <a:ea typeface="Open Sans Light" pitchFamily="-65" charset="0"/>
                <a:cs typeface="Open Sans Light"/>
              </a:rPr>
            </a:br>
            <a:r>
              <a:rPr lang="de-DE" sz="1400" dirty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>Telefon: +49 351 463-35450</a:t>
            </a:r>
          </a:p>
          <a:p>
            <a:pPr>
              <a:defRPr/>
            </a:pPr>
            <a:r>
              <a:rPr lang="de-DE" sz="1400" dirty="0" smtClean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>E-Mail:   </a:t>
            </a:r>
            <a:r>
              <a:rPr lang="de-DE" sz="1400" dirty="0" smtClean="0">
                <a:latin typeface="Calibri" panose="020F0502020204030204" pitchFamily="34" charset="0"/>
                <a:ea typeface="Open Sans Light" pitchFamily="-65" charset="0"/>
                <a:cs typeface="Open Sans Light"/>
                <a:hlinkClick r:id="rId2"/>
              </a:rPr>
              <a:t>wolfgang.nagel@tu-dresden.de</a:t>
            </a:r>
            <a:endParaRPr lang="de-DE" sz="1400" dirty="0">
              <a:latin typeface="Calibri" panose="020F0502020204030204" pitchFamily="34" charset="0"/>
              <a:ea typeface="Dax-Regular" pitchFamily="-65" charset="0"/>
              <a:cs typeface="Open Sans Light"/>
            </a:endParaRPr>
          </a:p>
        </p:txBody>
      </p:sp>
      <p:sp>
        <p:nvSpPr>
          <p:cNvPr id="17" name="Textfeld 16"/>
          <p:cNvSpPr txBox="1"/>
          <p:nvPr userDrawn="1"/>
        </p:nvSpPr>
        <p:spPr>
          <a:xfrm>
            <a:off x="4992073" y="1897192"/>
            <a:ext cx="3564001" cy="1938992"/>
          </a:xfrm>
          <a:prstGeom prst="rect">
            <a:avLst/>
          </a:prstGeom>
          <a:noFill/>
        </p:spPr>
        <p:txBody>
          <a:bodyPr wrap="square" lIns="0" tIns="0" rIns="0" bIns="0" anchor="t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>
              <a:defRPr sz="1300">
                <a:latin typeface="Open Sans Light"/>
                <a:ea typeface="Open Sans Light" pitchFamily="-65" charset="0"/>
                <a:cs typeface="Open Sans Ligh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Prof. Dr. Erhard Rahm</a:t>
            </a:r>
            <a:b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de-DE" sz="1400" b="1" dirty="0" smtClean="0">
              <a:latin typeface="Calibri" panose="020F0502020204030204" pitchFamily="34" charset="0"/>
            </a:endParaRPr>
          </a:p>
          <a:p>
            <a:pPr lvl="0"/>
            <a: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Universität </a:t>
            </a:r>
            <a:r>
              <a:rPr lang="de-DE" sz="1400" b="1" dirty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Leipzig </a:t>
            </a:r>
            <a:br>
              <a:rPr lang="de-DE" sz="1400" b="1" dirty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400" dirty="0">
                <a:latin typeface="Calibri" panose="020F0502020204030204" pitchFamily="34" charset="0"/>
              </a:rPr>
              <a:t>Fakultät für Mathematik und </a:t>
            </a:r>
            <a:r>
              <a:rPr lang="de-DE" sz="1400" dirty="0" smtClean="0">
                <a:latin typeface="Calibri" panose="020F0502020204030204" pitchFamily="34" charset="0"/>
              </a:rPr>
              <a:t>Informatik</a:t>
            </a:r>
          </a:p>
          <a:p>
            <a:pPr lvl="0"/>
            <a:r>
              <a:rPr lang="de-DE" sz="1400" dirty="0" smtClean="0">
                <a:latin typeface="Calibri" panose="020F0502020204030204" pitchFamily="34" charset="0"/>
              </a:rPr>
              <a:t>Augustusplatz</a:t>
            </a:r>
            <a:r>
              <a:rPr lang="de-DE" sz="1400" baseline="0" dirty="0" smtClean="0">
                <a:latin typeface="Calibri" panose="020F0502020204030204" pitchFamily="34" charset="0"/>
              </a:rPr>
              <a:t> 10</a:t>
            </a:r>
          </a:p>
          <a:p>
            <a:pPr lvl="0"/>
            <a:r>
              <a:rPr lang="de-DE" sz="1400" baseline="0" dirty="0" smtClean="0">
                <a:latin typeface="Calibri" panose="020F0502020204030204" pitchFamily="34" charset="0"/>
              </a:rPr>
              <a:t>04109 Leipzig</a:t>
            </a:r>
            <a:endParaRPr lang="de-DE" sz="1400" dirty="0" smtClean="0">
              <a:latin typeface="Calibri" panose="020F0502020204030204" pitchFamily="34" charset="0"/>
            </a:endParaRPr>
          </a:p>
          <a:p>
            <a:pPr lvl="0"/>
            <a:endParaRPr lang="de-DE" sz="1400" dirty="0">
              <a:latin typeface="Calibri" panose="020F0502020204030204" pitchFamily="34" charset="0"/>
            </a:endParaRPr>
          </a:p>
          <a:p>
            <a:pPr lvl="0"/>
            <a:r>
              <a:rPr lang="de-DE" sz="1400" dirty="0" smtClean="0">
                <a:latin typeface="Calibri" panose="020F0502020204030204" pitchFamily="34" charset="0"/>
              </a:rPr>
              <a:t>Telefon</a:t>
            </a:r>
            <a:r>
              <a:rPr lang="de-DE" sz="1400" dirty="0">
                <a:latin typeface="Calibri" panose="020F0502020204030204" pitchFamily="34" charset="0"/>
              </a:rPr>
              <a:t>:  +49 341 </a:t>
            </a:r>
            <a:r>
              <a:rPr lang="de-DE" sz="1400" dirty="0" smtClean="0">
                <a:latin typeface="Calibri" panose="020F0502020204030204" pitchFamily="34" charset="0"/>
              </a:rPr>
              <a:t>97-32221</a:t>
            </a:r>
            <a:endParaRPr lang="de-DE" sz="1400" dirty="0">
              <a:latin typeface="Calibri" panose="020F0502020204030204" pitchFamily="34" charset="0"/>
            </a:endParaRPr>
          </a:p>
          <a:p>
            <a:pPr lvl="0"/>
            <a:r>
              <a:rPr lang="de-DE" sz="1400" dirty="0">
                <a:latin typeface="Calibri" panose="020F0502020204030204" pitchFamily="34" charset="0"/>
              </a:rPr>
              <a:t>E-Mail:    </a:t>
            </a:r>
            <a:r>
              <a:rPr lang="de-DE" sz="1400" dirty="0">
                <a:latin typeface="Calibri" panose="020F0502020204030204" pitchFamily="34" charset="0"/>
                <a:hlinkClick r:id="rId3"/>
              </a:rPr>
              <a:t>rahm@informatik.uni-leipzig.de</a:t>
            </a:r>
            <a:endParaRPr lang="de-DE" sz="1400" dirty="0">
              <a:latin typeface="Calibri" panose="020F0502020204030204" pitchFamily="34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1274766" y="4090032"/>
            <a:ext cx="7281308" cy="318924"/>
          </a:xfrm>
          <a:prstGeom prst="rect">
            <a:avLst/>
          </a:prstGeom>
          <a:noFill/>
        </p:spPr>
        <p:txBody>
          <a:bodyPr wrap="square" lIns="0" tIns="0" rIns="0" bIns="720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de-DE" sz="1600" cap="all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Geschäftsführung</a:t>
            </a:r>
            <a:endParaRPr lang="de-DE" sz="1600" cap="all" dirty="0">
              <a:solidFill>
                <a:srgbClr val="0A789A"/>
              </a:solidFill>
              <a:latin typeface="Calibri" panose="020F0502020204030204" pitchFamily="34" charset="0"/>
              <a:ea typeface="Open Sans" pitchFamily="-65" charset="0"/>
              <a:cs typeface="Open Sans"/>
            </a:endParaRPr>
          </a:p>
        </p:txBody>
      </p:sp>
      <p:sp>
        <p:nvSpPr>
          <p:cNvPr id="18" name="Textfeld 17"/>
          <p:cNvSpPr txBox="1"/>
          <p:nvPr userDrawn="1"/>
        </p:nvSpPr>
        <p:spPr>
          <a:xfrm>
            <a:off x="1274762" y="4408956"/>
            <a:ext cx="3549237" cy="1938992"/>
          </a:xfrm>
          <a:prstGeom prst="rect">
            <a:avLst/>
          </a:prstGeom>
          <a:noFill/>
        </p:spPr>
        <p:txBody>
          <a:bodyPr wrap="square" lIns="0" tIns="0" rIns="0" bIns="0" anchor="t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René Jäkel</a:t>
            </a:r>
          </a:p>
          <a:p>
            <a:pPr>
              <a:defRPr/>
            </a:pPr>
            <a:endParaRPr lang="de-DE" sz="1400" dirty="0" smtClean="0">
              <a:latin typeface="Calibri" panose="020F05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defRPr/>
            </a:pPr>
            <a: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Technische Universität Dresden</a:t>
            </a:r>
            <a:br>
              <a:rPr lang="de-DE" sz="1400" b="1" dirty="0" smtClean="0"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400" dirty="0" smtClean="0">
                <a:latin typeface="Calibri" panose="020F0502020204030204" pitchFamily="34" charset="0"/>
                <a:ea typeface="Open Sans Light" pitchFamily="-65" charset="0"/>
                <a:cs typeface="Open Sans Light"/>
              </a:rPr>
              <a:t>Zentrum für Informationsdienste und Hochleistungsrechnen</a:t>
            </a:r>
          </a:p>
          <a:p>
            <a:pPr>
              <a:defRPr/>
            </a:pPr>
            <a:r>
              <a:rPr lang="de-DE" sz="1400" dirty="0" smtClean="0">
                <a:latin typeface="Calibri" panose="020F0502020204030204" pitchFamily="34" charset="0"/>
                <a:ea typeface="Dax-Regular" pitchFamily="-65" charset="0"/>
                <a:cs typeface="Open Sans Light"/>
              </a:rPr>
              <a:t>01062 Dresden</a:t>
            </a:r>
          </a:p>
          <a:p>
            <a:pPr>
              <a:defRPr/>
            </a:pPr>
            <a:endParaRPr lang="de-DE" sz="1400" dirty="0" smtClean="0">
              <a:latin typeface="Calibri" panose="020F0502020204030204" pitchFamily="34" charset="0"/>
              <a:ea typeface="Dax-Regular" pitchFamily="-65" charset="0"/>
              <a:cs typeface="Open Sans Light"/>
            </a:endParaRPr>
          </a:p>
          <a:p>
            <a:pPr>
              <a:defRPr/>
            </a:pPr>
            <a:r>
              <a:rPr lang="de-DE" sz="1400" dirty="0" smtClean="0">
                <a:latin typeface="Calibri" panose="020F0502020204030204" pitchFamily="34" charset="0"/>
                <a:ea typeface="Dax-Regular" pitchFamily="-65" charset="0"/>
                <a:cs typeface="Open Sans Light"/>
              </a:rPr>
              <a:t>Telefon: +49 351 463-42331</a:t>
            </a:r>
          </a:p>
          <a:p>
            <a:pPr>
              <a:defRPr/>
            </a:pPr>
            <a:r>
              <a:rPr lang="de-DE" sz="1400" dirty="0" smtClean="0">
                <a:latin typeface="Calibri" panose="020F0502020204030204" pitchFamily="34" charset="0"/>
                <a:ea typeface="Dax-Regular" pitchFamily="-65" charset="0"/>
                <a:cs typeface="Open Sans Light"/>
              </a:rPr>
              <a:t>E-Mail: </a:t>
            </a:r>
            <a:r>
              <a:rPr lang="de-DE" sz="1400" b="0" dirty="0" smtClean="0">
                <a:latin typeface="Calibri" panose="020F0502020204030204" pitchFamily="34" charset="0"/>
                <a:ea typeface="Dax-Regular" pitchFamily="-65" charset="0"/>
                <a:cs typeface="Open Sans Light"/>
                <a:hlinkClick r:id="rId4"/>
              </a:rPr>
              <a:t>rene.jaekel@tu-dresden.de</a:t>
            </a:r>
            <a:r>
              <a:rPr lang="de-DE" sz="1400" b="0" dirty="0" smtClean="0">
                <a:latin typeface="Calibri" panose="020F0502020204030204" pitchFamily="34" charset="0"/>
                <a:ea typeface="Dax-Regular" pitchFamily="-65" charset="0"/>
                <a:cs typeface="Open Sans Light"/>
              </a:rPr>
              <a:t> </a:t>
            </a:r>
            <a:endParaRPr lang="de-DE" sz="1400" b="0" dirty="0">
              <a:latin typeface="Calibri" panose="020F0502020204030204" pitchFamily="34" charset="0"/>
              <a:ea typeface="Dax-Regular" pitchFamily="-65" charset="0"/>
              <a:cs typeface="Open Sans Light"/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4992073" y="1339574"/>
            <a:ext cx="3310882" cy="565146"/>
          </a:xfrm>
          <a:prstGeom prst="rect">
            <a:avLst/>
          </a:prstGeom>
          <a:noFill/>
        </p:spPr>
        <p:txBody>
          <a:bodyPr wrap="square" lIns="0" tIns="0" rIns="0" bIns="720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de-DE" sz="1600" cap="all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Stellvertretender</a:t>
            </a:r>
            <a:r>
              <a:rPr lang="de-DE" sz="1600" cap="all" baseline="0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 </a:t>
            </a:r>
            <a:r>
              <a:rPr lang="de-DE" sz="1600" cap="all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Wissenschaftlicher</a:t>
            </a:r>
            <a:r>
              <a:rPr lang="de-DE" sz="1600" cap="all" baseline="0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 </a:t>
            </a:r>
            <a:r>
              <a:rPr lang="de-DE" sz="1600" cap="all" dirty="0" smtClean="0">
                <a:solidFill>
                  <a:srgbClr val="0A789A"/>
                </a:solidFill>
                <a:latin typeface="Calibri" panose="020F0502020204030204" pitchFamily="34" charset="0"/>
                <a:ea typeface="Open Sans" pitchFamily="-65" charset="0"/>
                <a:cs typeface="Open Sans"/>
              </a:rPr>
              <a:t>Koordinator</a:t>
            </a:r>
            <a:endParaRPr lang="de-DE" sz="1600" cap="all" dirty="0">
              <a:solidFill>
                <a:srgbClr val="0A789A"/>
              </a:solidFill>
              <a:latin typeface="Calibri" panose="020F0502020204030204" pitchFamily="34" charset="0"/>
              <a:ea typeface="Open Sans" pitchFamily="-65" charset="0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127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w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22503" y="570280"/>
            <a:ext cx="1354189" cy="55440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181560" y="238777"/>
            <a:ext cx="749030" cy="74903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 rot="10800000">
            <a:off x="218282" y="5878400"/>
            <a:ext cx="749030" cy="749030"/>
          </a:xfrm>
          <a:prstGeom prst="rect">
            <a:avLst/>
          </a:prstGeom>
        </p:spPr>
      </p:pic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6396075" y="6450176"/>
            <a:ext cx="2160000" cy="215444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 algn="r">
              <a:defRPr lang="de-DE" sz="140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258888" y="6450176"/>
            <a:ext cx="5050672" cy="215444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 algn="l">
              <a:defRPr lang="de-DE" sz="140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de-DE" dirty="0" err="1" smtClean="0"/>
              <a:t>ScaDS</a:t>
            </a:r>
            <a:r>
              <a:rPr lang="de-DE" dirty="0" smtClean="0"/>
              <a:t> </a:t>
            </a:r>
            <a:r>
              <a:rPr lang="de-DE" dirty="0" err="1" smtClean="0"/>
              <a:t>Dredsen</a:t>
            </a:r>
            <a:r>
              <a:rPr lang="de-DE" dirty="0" smtClean="0"/>
              <a:t>/Leipzig Kick-Off, René Jäkel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42590" y="6234733"/>
            <a:ext cx="288000" cy="43088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 algn="r">
              <a:defRPr lang="de-DE" sz="140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fld id="{F414C13A-16BB-42B5-B5F7-8971A7358FC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8" r:id="rId2"/>
    <p:sldLayoutId id="2147483713" r:id="rId3"/>
    <p:sldLayoutId id="2147483707" r:id="rId4"/>
    <p:sldLayoutId id="2147483709" r:id="rId5"/>
    <p:sldLayoutId id="2147483710" r:id="rId6"/>
    <p:sldLayoutId id="2147483714" r:id="rId7"/>
    <p:sldLayoutId id="2147483715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000" kern="1200">
          <a:solidFill>
            <a:srgbClr val="BFBFBF"/>
          </a:solidFill>
          <a:latin typeface="Dax-Regular"/>
          <a:ea typeface="ヒラギノ角ゴ Pro W3" pitchFamily="32" charset="-128"/>
          <a:cs typeface="Dax-Regular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  <a:cs typeface="Dax-Regular" pitchFamily="-65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  <a:cs typeface="Dax-Regular" pitchFamily="-65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  <a:cs typeface="Dax-Regular" pitchFamily="-65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  <a:cs typeface="Dax-Regular" pitchFamily="-65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BFBFBF"/>
          </a:solidFill>
          <a:latin typeface="Dax-Regular" pitchFamily="-65" charset="0"/>
          <a:ea typeface="ヒラギノ角ゴ Pro W3" pitchFamily="32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-108" charset="0"/>
        <a:defRPr sz="1300" kern="1200">
          <a:solidFill>
            <a:schemeClr val="tx1"/>
          </a:solidFill>
          <a:latin typeface="Dax-Regular"/>
          <a:ea typeface="ヒラギノ角ゴ Pro W3" pitchFamily="32" charset="-128"/>
          <a:cs typeface="Dax-Regular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-108" charset="0"/>
        <a:buChar char="–"/>
        <a:defRPr sz="2800" kern="1200">
          <a:solidFill>
            <a:schemeClr val="tx1"/>
          </a:solidFill>
          <a:latin typeface="+mn-lt"/>
          <a:ea typeface="ヒラギノ角ゴ Pro W3" pitchFamily="32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08" charset="0"/>
        <a:buChar char="•"/>
        <a:defRPr sz="2400" kern="1200">
          <a:solidFill>
            <a:schemeClr val="tx1"/>
          </a:solidFill>
          <a:latin typeface="+mn-lt"/>
          <a:ea typeface="ヒラギノ角ゴ Pro W3" pitchFamily="32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08" charset="0"/>
        <a:buChar char="–"/>
        <a:defRPr sz="2000" kern="1200">
          <a:solidFill>
            <a:schemeClr val="tx1"/>
          </a:solidFill>
          <a:latin typeface="+mn-lt"/>
          <a:ea typeface="ヒラギノ角ゴ Pro W3" pitchFamily="32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08" charset="0"/>
        <a:buChar char="»"/>
        <a:defRPr sz="2000" kern="1200">
          <a:solidFill>
            <a:schemeClr val="tx1"/>
          </a:solidFill>
          <a:latin typeface="+mn-lt"/>
          <a:ea typeface="ヒラギノ角ゴ Pro W3" pitchFamily="3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79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10.png"/><Relationship Id="rId7" Type="http://schemas.openxmlformats.org/officeDocument/2006/relationships/image" Target="../media/image12.gif"/><Relationship Id="rId2" Type="http://schemas.openxmlformats.org/officeDocument/2006/relationships/hyperlink" Target="http://www.tu-dresden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oer.de/" TargetMode="External"/><Relationship Id="rId5" Type="http://schemas.openxmlformats.org/officeDocument/2006/relationships/image" Target="../media/image11.png"/><Relationship Id="rId4" Type="http://schemas.openxmlformats.org/officeDocument/2006/relationships/hyperlink" Target="http://www.mpi-cbg.d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Project </a:t>
            </a:r>
            <a:r>
              <a:rPr lang="de-DE" dirty="0" err="1" smtClean="0"/>
              <a:t>overview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 err="1" smtClean="0"/>
              <a:t>ScaDS</a:t>
            </a:r>
            <a:r>
              <a:rPr lang="de-DE" dirty="0" smtClean="0"/>
              <a:t> – Competence Center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Scalable</a:t>
            </a:r>
            <a:r>
              <a:rPr lang="de-DE" dirty="0" smtClean="0"/>
              <a:t> Data Services </a:t>
            </a:r>
            <a:r>
              <a:rPr lang="de-DE" dirty="0" err="1" smtClean="0"/>
              <a:t>and</a:t>
            </a:r>
            <a:r>
              <a:rPr lang="de-DE" dirty="0" smtClean="0"/>
              <a:t> Solutions Dresden/Leipzig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Dr. René Jäkel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xmlns="" val="4557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>
          <a:xfrm>
            <a:off x="1260001" y="1428533"/>
            <a:ext cx="7296074" cy="4560915"/>
          </a:xfrm>
        </p:spPr>
        <p:txBody>
          <a:bodyPr/>
          <a:lstStyle/>
          <a:p>
            <a:r>
              <a:rPr lang="en-US" dirty="0" smtClean="0"/>
              <a:t>Bundling and expansion of existing expertise</a:t>
            </a:r>
          </a:p>
          <a:p>
            <a:pPr lvl="1"/>
            <a:r>
              <a:rPr lang="en-US" dirty="0" smtClean="0"/>
              <a:t>Close </a:t>
            </a:r>
            <a:r>
              <a:rPr lang="en-US" dirty="0"/>
              <a:t>interdisciplinary interconnection and cooperation of computer science and </a:t>
            </a:r>
            <a:r>
              <a:rPr lang="en-US" dirty="0" smtClean="0"/>
              <a:t>application research experts </a:t>
            </a:r>
            <a:endParaRPr lang="en-US" dirty="0"/>
          </a:p>
          <a:p>
            <a:pPr lvl="1"/>
            <a:r>
              <a:rPr lang="en-US" dirty="0" smtClean="0"/>
              <a:t>Building </a:t>
            </a:r>
            <a:r>
              <a:rPr lang="en-US" dirty="0"/>
              <a:t>an institutionalized network structure </a:t>
            </a:r>
          </a:p>
          <a:p>
            <a:pPr lvl="1"/>
            <a:r>
              <a:rPr lang="en-US" dirty="0"/>
              <a:t>Knowledge exchange and </a:t>
            </a:r>
            <a:r>
              <a:rPr lang="en-US" dirty="0" smtClean="0"/>
              <a:t>transfer</a:t>
            </a:r>
          </a:p>
          <a:p>
            <a:pPr lvl="1"/>
            <a:r>
              <a:rPr lang="en-US" dirty="0" smtClean="0"/>
              <a:t>Teaching: Enhance academic courses with Big Data methods and solutions</a:t>
            </a:r>
          </a:p>
          <a:p>
            <a:r>
              <a:rPr lang="en-US" dirty="0" smtClean="0"/>
              <a:t>Drive Big Data innovations</a:t>
            </a:r>
          </a:p>
          <a:p>
            <a:pPr lvl="1"/>
            <a:r>
              <a:rPr lang="en-US" dirty="0" smtClean="0"/>
              <a:t>Support excellent </a:t>
            </a:r>
            <a:r>
              <a:rPr lang="en-US" dirty="0"/>
              <a:t>and innovative Big Data research </a:t>
            </a:r>
          </a:p>
          <a:p>
            <a:pPr lvl="1"/>
            <a:r>
              <a:rPr lang="en-US" dirty="0"/>
              <a:t>Clear focus on </a:t>
            </a:r>
            <a:r>
              <a:rPr lang="en-US" dirty="0" smtClean="0"/>
              <a:t>science and business applications within the project</a:t>
            </a:r>
          </a:p>
          <a:p>
            <a:pPr lvl="1"/>
            <a:r>
              <a:rPr lang="en-US" dirty="0"/>
              <a:t>Thematically open to other state-of-the-art research</a:t>
            </a:r>
          </a:p>
          <a:p>
            <a:pPr marL="270000" lvl="1" indent="0">
              <a:buNone/>
            </a:pPr>
            <a:endParaRPr lang="en-US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goals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5937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>
          <a:xfrm>
            <a:off x="1260001" y="1371275"/>
            <a:ext cx="7296074" cy="45609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Working environment for focused </a:t>
            </a:r>
            <a:r>
              <a:rPr lang="en-US" dirty="0" smtClean="0"/>
              <a:t>research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SCadS</a:t>
            </a:r>
            <a:r>
              <a:rPr lang="en-US" dirty="0" smtClean="0"/>
              <a:t> Dresden/Leipzig – Service center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267860" y="2934030"/>
            <a:ext cx="2649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„</a:t>
            </a:r>
            <a:r>
              <a:rPr lang="de-DE" sz="2000" b="1" dirty="0" err="1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science</a:t>
            </a:r>
            <a:r>
              <a:rPr lang="de-DE" sz="20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000" b="1" dirty="0" err="1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oriented</a:t>
            </a:r>
            <a:r>
              <a:rPr lang="de-DE" sz="20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000" b="1" dirty="0" err="1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approach</a:t>
            </a:r>
            <a:r>
              <a:rPr lang="de-DE" sz="20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“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180098" y="2934030"/>
            <a:ext cx="2312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„Data </a:t>
            </a:r>
            <a:r>
              <a:rPr lang="de-DE" sz="2000" b="1" dirty="0" err="1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scientist</a:t>
            </a:r>
            <a:r>
              <a:rPr lang="de-DE" sz="20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000" b="1" dirty="0" err="1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approach</a:t>
            </a:r>
            <a:r>
              <a:rPr lang="de-DE" sz="20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“</a:t>
            </a:r>
          </a:p>
        </p:txBody>
      </p:sp>
      <p:sp>
        <p:nvSpPr>
          <p:cNvPr id="13" name="Trapezoid 12"/>
          <p:cNvSpPr/>
          <p:nvPr/>
        </p:nvSpPr>
        <p:spPr>
          <a:xfrm rot="5400000">
            <a:off x="1195378" y="2042746"/>
            <a:ext cx="2795715" cy="3113909"/>
          </a:xfrm>
          <a:prstGeom prst="trapezoid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de-D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Pfeil nach rechts 14"/>
          <p:cNvSpPr/>
          <p:nvPr/>
        </p:nvSpPr>
        <p:spPr>
          <a:xfrm rot="10800000">
            <a:off x="5916292" y="3602094"/>
            <a:ext cx="914400" cy="417866"/>
          </a:xfrm>
          <a:prstGeom prst="rightArrow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de-D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Pfeil nach rechts 15"/>
          <p:cNvSpPr/>
          <p:nvPr/>
        </p:nvSpPr>
        <p:spPr>
          <a:xfrm>
            <a:off x="2136036" y="3602094"/>
            <a:ext cx="914400" cy="417866"/>
          </a:xfrm>
          <a:prstGeom prst="rightArrow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de-D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rapezoid 16"/>
          <p:cNvSpPr/>
          <p:nvPr/>
        </p:nvSpPr>
        <p:spPr>
          <a:xfrm rot="16200000">
            <a:off x="4998217" y="2042746"/>
            <a:ext cx="2795715" cy="3113909"/>
          </a:xfrm>
          <a:prstGeom prst="trapezoid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de-D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731520" y="2041546"/>
            <a:ext cx="7824555" cy="3672840"/>
          </a:xfrm>
          <a:prstGeom prst="rect">
            <a:avLst/>
          </a:prstGeom>
          <a:solidFill>
            <a:schemeClr val="bg1">
              <a:alpha val="90000"/>
            </a:schemeClr>
          </a:solidFill>
          <a:ln w="28575"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de-D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6281" y="2250057"/>
            <a:ext cx="6976053" cy="3630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4549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>
          <a:xfrm>
            <a:off x="1260001" y="1278331"/>
            <a:ext cx="7296074" cy="456091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Bring together application domain scientist and specialist from computer sciences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Supported by Service Center in research</a:t>
            </a: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Service Center – Structure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594789" y="2713766"/>
            <a:ext cx="1594725" cy="78319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Application scientists</a:t>
            </a:r>
            <a:endParaRPr lang="en-US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363418" y="2714199"/>
            <a:ext cx="1594725" cy="78319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Computer Scientists</a:t>
            </a:r>
            <a:endParaRPr lang="en-US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023760" y="2717131"/>
            <a:ext cx="1594725" cy="78319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20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Service Center</a:t>
            </a:r>
            <a:endParaRPr lang="de-DE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39459" y="2905307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856087" y="2905307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</a:p>
        </p:txBody>
      </p:sp>
      <p:grpSp>
        <p:nvGrpSpPr>
          <p:cNvPr id="23" name="Gruppieren 22"/>
          <p:cNvGrpSpPr/>
          <p:nvPr/>
        </p:nvGrpSpPr>
        <p:grpSpPr>
          <a:xfrm>
            <a:off x="2721429" y="3733800"/>
            <a:ext cx="4197129" cy="2314576"/>
            <a:chOff x="2721429" y="3733800"/>
            <a:chExt cx="4197129" cy="2314576"/>
          </a:xfrm>
        </p:grpSpPr>
        <p:cxnSp>
          <p:nvCxnSpPr>
            <p:cNvPr id="11" name="Gerade Verbindung mit Pfeil 10"/>
            <p:cNvCxnSpPr/>
            <p:nvPr/>
          </p:nvCxnSpPr>
          <p:spPr>
            <a:xfrm>
              <a:off x="2721429" y="3733800"/>
              <a:ext cx="1034142" cy="729343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>
              <a:off x="4821945" y="3733800"/>
              <a:ext cx="0" cy="364671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/>
            <p:nvPr/>
          </p:nvCxnSpPr>
          <p:spPr>
            <a:xfrm flipH="1">
              <a:off x="5856087" y="3733800"/>
              <a:ext cx="1062471" cy="729343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uppieren 21"/>
            <p:cNvGrpSpPr/>
            <p:nvPr/>
          </p:nvGrpSpPr>
          <p:grpSpPr>
            <a:xfrm>
              <a:off x="3771901" y="4365181"/>
              <a:ext cx="2100516" cy="1683195"/>
              <a:chOff x="3810001" y="4365181"/>
              <a:chExt cx="2100516" cy="1683195"/>
            </a:xfrm>
          </p:grpSpPr>
          <p:sp>
            <p:nvSpPr>
              <p:cNvPr id="19" name="Rechteck 18"/>
              <p:cNvSpPr/>
              <p:nvPr/>
            </p:nvSpPr>
            <p:spPr>
              <a:xfrm>
                <a:off x="4127142" y="5072744"/>
                <a:ext cx="1491343" cy="975632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de-DE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" name="Gleichschenkliges Dreieck 19"/>
              <p:cNvSpPr/>
              <p:nvPr/>
            </p:nvSpPr>
            <p:spPr>
              <a:xfrm>
                <a:off x="3810001" y="4365181"/>
                <a:ext cx="2100516" cy="702129"/>
              </a:xfrm>
              <a:prstGeom prst="triangle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endParaRPr lang="de-DE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" name="Rechteck 20"/>
              <p:cNvSpPr/>
              <p:nvPr/>
            </p:nvSpPr>
            <p:spPr>
              <a:xfrm>
                <a:off x="4157435" y="5006975"/>
                <a:ext cx="1435100" cy="23812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de-DE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pic>
            <p:nvPicPr>
              <p:cNvPr id="1026" name="Picture 2" descr="https://encrypted-tbn2.gstatic.com/images?q=tbn:ANd9GcSzsl561B6K4-bUmycbbqN6ohdJvVKAkQvnx3XEK85qS6wvIf_rJQ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53252" y="4776694"/>
                <a:ext cx="1078846" cy="10788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xmlns="" val="272871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>
          <a:xfrm>
            <a:off x="1260001" y="1332761"/>
            <a:ext cx="7296074" cy="51174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Service Center: Support and research topics</a:t>
            </a:r>
          </a:p>
          <a:p>
            <a:r>
              <a:rPr lang="en-US" dirty="0" smtClean="0"/>
              <a:t>Central </a:t>
            </a:r>
            <a:r>
              <a:rPr lang="en-US" dirty="0"/>
              <a:t>contact point for addressing current and future Big Data challenges </a:t>
            </a:r>
          </a:p>
          <a:p>
            <a:pPr lvl="1"/>
            <a:r>
              <a:rPr lang="en-US" dirty="0"/>
              <a:t>Service </a:t>
            </a:r>
            <a:r>
              <a:rPr lang="en-US" dirty="0" smtClean="0"/>
              <a:t>Center </a:t>
            </a:r>
            <a:r>
              <a:rPr lang="en-US" dirty="0"/>
              <a:t>as a "Single Point of Contact" </a:t>
            </a:r>
          </a:p>
          <a:p>
            <a:r>
              <a:rPr lang="en-US" dirty="0"/>
              <a:t>Modular and service-oriented approach </a:t>
            </a:r>
          </a:p>
          <a:p>
            <a:pPr lvl="1"/>
            <a:r>
              <a:rPr lang="en-US" dirty="0" smtClean="0"/>
              <a:t>Research topics aligned </a:t>
            </a:r>
            <a:r>
              <a:rPr lang="en-US" dirty="0"/>
              <a:t>with the needs of the users </a:t>
            </a:r>
          </a:p>
          <a:p>
            <a:pPr lvl="1"/>
            <a:r>
              <a:rPr lang="en-US" dirty="0" smtClean="0"/>
              <a:t>Set up cross-disciplinary </a:t>
            </a:r>
            <a:r>
              <a:rPr lang="en-US" dirty="0"/>
              <a:t>service portfolio </a:t>
            </a:r>
          </a:p>
          <a:p>
            <a:pPr lvl="1"/>
            <a:r>
              <a:rPr lang="en-US" dirty="0"/>
              <a:t>Problem oriented concepts and solutions </a:t>
            </a:r>
          </a:p>
          <a:p>
            <a:pPr lvl="1"/>
            <a:r>
              <a:rPr lang="en-US" dirty="0" smtClean="0"/>
              <a:t>Support and operation (prototypes)</a:t>
            </a:r>
            <a:endParaRPr lang="en-US" dirty="0"/>
          </a:p>
          <a:p>
            <a:r>
              <a:rPr lang="en-US" dirty="0"/>
              <a:t>Holistic approach aligned with the international state-of-the-art </a:t>
            </a:r>
            <a:r>
              <a:rPr lang="en-US" dirty="0" smtClean="0"/>
              <a:t>research (exchange of information with other projects)</a:t>
            </a:r>
            <a:endParaRPr lang="en-US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 Services and Solutions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539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Governance Structure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1124561" y="2433662"/>
            <a:ext cx="6984776" cy="3672408"/>
          </a:xfrm>
          <a:prstGeom prst="roundRect">
            <a:avLst/>
          </a:prstGeom>
          <a:gradFill flip="none" rotWithShape="1"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1"/>
            <a:tileRect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tIns="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Erweiterter Vorstand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2660459" y="1412776"/>
            <a:ext cx="3912980" cy="648072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Wissenschaftlicher Beirat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340585" y="3081734"/>
            <a:ext cx="3888432" cy="1872208"/>
          </a:xfrm>
          <a:prstGeom prst="roundRect">
            <a:avLst/>
          </a:prstGeom>
          <a:solidFill>
            <a:srgbClr val="4F81B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Vorstand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900" b="1" kern="0" dirty="0" smtClean="0">
              <a:solidFill>
                <a:prstClr val="black"/>
              </a:solidFill>
              <a:latin typeface="Calibri" panose="020F0502020204030204" pitchFamily="34" charset="0"/>
              <a:cs typeface="Arial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Wissenschaftlicher Koordinator</a:t>
            </a:r>
            <a:endParaRPr lang="de-DE" kern="0" dirty="0">
              <a:solidFill>
                <a:prstClr val="black"/>
              </a:solidFill>
              <a:latin typeface="Calibri" panose="020F0502020204030204" pitchFamily="34" charset="0"/>
              <a:cs typeface="Arial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Stellv. Wissenschaftlicher Koordinator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Anwendervertreter</a:t>
            </a:r>
          </a:p>
        </p:txBody>
      </p:sp>
      <p:cxnSp>
        <p:nvCxnSpPr>
          <p:cNvPr id="11" name="Gerade Verbindung mit Pfeil 10"/>
          <p:cNvCxnSpPr>
            <a:stCxn id="9" idx="2"/>
            <a:endCxn id="8" idx="0"/>
          </p:cNvCxnSpPr>
          <p:nvPr/>
        </p:nvCxnSpPr>
        <p:spPr bwMode="auto">
          <a:xfrm>
            <a:off x="4616949" y="2060848"/>
            <a:ext cx="0" cy="372814"/>
          </a:xfrm>
          <a:prstGeom prst="straightConnector1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Abgerundetes Rechteck 11"/>
          <p:cNvSpPr/>
          <p:nvPr/>
        </p:nvSpPr>
        <p:spPr>
          <a:xfrm>
            <a:off x="5485024" y="3117738"/>
            <a:ext cx="2408995" cy="126014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Themenbereichs-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koordinatoren</a:t>
            </a:r>
            <a:endParaRPr lang="de-DE" sz="2000" kern="0" dirty="0" smtClean="0">
              <a:solidFill>
                <a:prstClr val="black"/>
              </a:solidFill>
              <a:latin typeface="Calibri" panose="020F0502020204030204" pitchFamily="34" charset="0"/>
              <a:cs typeface="Arial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485023" y="4521894"/>
            <a:ext cx="2408289" cy="122413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Koordinatoren der Anwendungs-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bereiche</a:t>
            </a:r>
            <a:endParaRPr lang="de-DE" sz="2000" kern="0" dirty="0" smtClean="0">
              <a:solidFill>
                <a:prstClr val="black"/>
              </a:solidFill>
              <a:latin typeface="Calibri" panose="020F0502020204030204" pitchFamily="34" charset="0"/>
              <a:cs typeface="Arial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340585" y="5169966"/>
            <a:ext cx="3888432" cy="576064"/>
          </a:xfrm>
          <a:prstGeom prst="roundRect">
            <a:avLst/>
          </a:prstGeom>
          <a:solidFill>
            <a:srgbClr val="4F81B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tIns="72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</a:rPr>
              <a:t>Geschäftsführer</a:t>
            </a:r>
            <a:endParaRPr lang="de-DE" kern="0" dirty="0" smtClean="0">
              <a:solidFill>
                <a:prstClr val="black"/>
              </a:solidFill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31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Invite experts to collaborate</a:t>
            </a:r>
          </a:p>
          <a:p>
            <a:pPr lvl="1"/>
            <a:r>
              <a:rPr lang="en-US" dirty="0"/>
              <a:t>Strategic element to widen Big Data spectrum to support broad range of topics</a:t>
            </a:r>
          </a:p>
          <a:p>
            <a:pPr lvl="1"/>
            <a:r>
              <a:rPr lang="en-US" dirty="0" smtClean="0"/>
              <a:t>Different periods for guest visits</a:t>
            </a:r>
          </a:p>
          <a:p>
            <a:pPr lvl="2"/>
            <a:r>
              <a:rPr lang="en-US" dirty="0" smtClean="0"/>
              <a:t>Short – several days</a:t>
            </a:r>
          </a:p>
          <a:p>
            <a:pPr lvl="2"/>
            <a:r>
              <a:rPr lang="en-US" dirty="0" smtClean="0"/>
              <a:t>Medium – weeks </a:t>
            </a:r>
          </a:p>
          <a:p>
            <a:pPr lvl="2"/>
            <a:r>
              <a:rPr lang="en-US" dirty="0" smtClean="0"/>
              <a:t>Long – 1-3 months</a:t>
            </a:r>
          </a:p>
          <a:p>
            <a:pPr lvl="1"/>
            <a:r>
              <a:rPr lang="en-US" dirty="0" smtClean="0"/>
              <a:t>Competitive approach: proposals approved by executive board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Guest Program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9247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Other competence center and projects</a:t>
            </a:r>
          </a:p>
          <a:p>
            <a:pPr lvl="1"/>
            <a:r>
              <a:rPr lang="en-US" dirty="0" smtClean="0"/>
              <a:t>Berlin Big Data Center (BBDC)</a:t>
            </a:r>
          </a:p>
          <a:p>
            <a:pPr lvl="1"/>
            <a:r>
              <a:rPr lang="en-US" dirty="0" smtClean="0"/>
              <a:t>Competence centers for </a:t>
            </a:r>
            <a:r>
              <a:rPr lang="en-US" dirty="0"/>
              <a:t>IT Security</a:t>
            </a:r>
            <a:endParaRPr lang="en-US" dirty="0" smtClean="0"/>
          </a:p>
          <a:p>
            <a:pPr lvl="1"/>
            <a:r>
              <a:rPr lang="en-US" dirty="0" smtClean="0"/>
              <a:t>Projects form Smart Data and Big Data initiatives,</a:t>
            </a:r>
          </a:p>
          <a:p>
            <a:pPr marL="540000" lvl="2" indent="0">
              <a:buNone/>
            </a:pPr>
            <a:r>
              <a:rPr lang="en-US" dirty="0" smtClean="0"/>
              <a:t>future projects</a:t>
            </a:r>
          </a:p>
          <a:p>
            <a:pPr lvl="1"/>
            <a:r>
              <a:rPr lang="de-DE" dirty="0" smtClean="0"/>
              <a:t>LSDMA – </a:t>
            </a:r>
            <a:r>
              <a:rPr lang="en-US" dirty="0" smtClean="0"/>
              <a:t>Large Scale Data Management </a:t>
            </a:r>
            <a:r>
              <a:rPr lang="en-US" smtClean="0"/>
              <a:t>and Analysis</a:t>
            </a: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Cooperation and information exchange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499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Various ways of interaction for partners and guests</a:t>
            </a:r>
          </a:p>
          <a:p>
            <a:pPr lvl="1"/>
            <a:r>
              <a:rPr lang="en-US" dirty="0" smtClean="0"/>
              <a:t>All-Hands Meetings: organized by BMBF, BBDC, </a:t>
            </a:r>
            <a:r>
              <a:rPr lang="en-US" dirty="0" err="1" smtClean="0"/>
              <a:t>ScaDS</a:t>
            </a:r>
            <a:endParaRPr lang="en-US" dirty="0" smtClean="0"/>
          </a:p>
          <a:p>
            <a:pPr lvl="1"/>
            <a:r>
              <a:rPr lang="en-US" dirty="0" smtClean="0"/>
              <a:t>Big Data Workshops: organized in collaboration with BBDC</a:t>
            </a:r>
          </a:p>
          <a:p>
            <a:pPr lvl="1"/>
            <a:r>
              <a:rPr lang="en-US" dirty="0" smtClean="0"/>
              <a:t>Summer school for Big Data</a:t>
            </a:r>
          </a:p>
          <a:p>
            <a:pPr lvl="1"/>
            <a:r>
              <a:rPr lang="en-US" dirty="0" smtClean="0"/>
              <a:t>Project meetings, 4/year</a:t>
            </a:r>
          </a:p>
          <a:p>
            <a:pPr lvl="1"/>
            <a:r>
              <a:rPr lang="en-US" dirty="0" smtClean="0"/>
              <a:t>Working groups and user meetings</a:t>
            </a:r>
          </a:p>
          <a:p>
            <a:pPr lvl="1"/>
            <a:r>
              <a:rPr lang="en-US" dirty="0" smtClean="0"/>
              <a:t>Annual User Forum</a:t>
            </a:r>
          </a:p>
          <a:p>
            <a:r>
              <a:rPr lang="en-US" dirty="0" err="1" smtClean="0"/>
              <a:t>ScaDS</a:t>
            </a:r>
            <a:r>
              <a:rPr lang="en-US" dirty="0" smtClean="0"/>
              <a:t>: Platform for information exchange</a:t>
            </a:r>
          </a:p>
          <a:p>
            <a:pPr lvl="1"/>
            <a:r>
              <a:rPr lang="en-US" dirty="0" smtClean="0"/>
              <a:t>Different mailing lists</a:t>
            </a:r>
          </a:p>
          <a:p>
            <a:pPr lvl="1"/>
            <a:r>
              <a:rPr lang="en-US" dirty="0" smtClean="0"/>
              <a:t>System to share content and source code</a:t>
            </a:r>
          </a:p>
          <a:p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Meeting structure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35337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2002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768925" y="1246910"/>
            <a:ext cx="7895681" cy="4638469"/>
            <a:chOff x="323528" y="764703"/>
            <a:chExt cx="8496944" cy="5006375"/>
          </a:xfrm>
        </p:grpSpPr>
        <p:sp>
          <p:nvSpPr>
            <p:cNvPr id="12" name="Abgerundetes Rechteck 11"/>
            <p:cNvSpPr/>
            <p:nvPr/>
          </p:nvSpPr>
          <p:spPr>
            <a:xfrm>
              <a:off x="323528" y="1412896"/>
              <a:ext cx="8496944" cy="1080000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Acquisition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cs typeface="Arial"/>
              </a:endParaRPr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323528" y="2708920"/>
              <a:ext cx="8496944" cy="1080120"/>
            </a:xfrm>
            <a:prstGeom prst="roundRect">
              <a:avLst/>
            </a:prstGeom>
            <a:solidFill>
              <a:srgbClr val="4F81BD">
                <a:lumMod val="60000"/>
                <a:lumOff val="4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Utilization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cs typeface="Arial"/>
              </a:endParaRP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323528" y="4005064"/>
              <a:ext cx="8496944" cy="1080120"/>
            </a:xfrm>
            <a:prstGeom prst="round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Application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cs typeface="Arial"/>
              </a:endParaRPr>
            </a:p>
          </p:txBody>
        </p:sp>
        <p:sp>
          <p:nvSpPr>
            <p:cNvPr id="15" name="Abgerundetes Rechteck 14"/>
            <p:cNvSpPr/>
            <p:nvPr/>
          </p:nvSpPr>
          <p:spPr>
            <a:xfrm rot="16200000">
              <a:off x="755625" y="2816983"/>
              <a:ext cx="5004556" cy="900000"/>
            </a:xfrm>
            <a:prstGeom prst="roundRect">
              <a:avLst/>
            </a:prstGeom>
            <a:solidFill>
              <a:sysClr val="window" lastClr="FFFFFF">
                <a:lumMod val="75000"/>
                <a:alpha val="87000"/>
              </a:sys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2400" kern="0" dirty="0" smtClean="0">
                  <a:solidFill>
                    <a:prstClr val="black"/>
                  </a:solidFill>
                  <a:latin typeface="Verdana"/>
                  <a:cs typeface="Arial"/>
                </a:rPr>
                <a:t>Life </a:t>
              </a: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Sciences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16" name="Abgerundetes Rechteck 15"/>
            <p:cNvSpPr/>
            <p:nvPr/>
          </p:nvSpPr>
          <p:spPr>
            <a:xfrm rot="16200000">
              <a:off x="1943659" y="2816981"/>
              <a:ext cx="5004556" cy="900000"/>
            </a:xfrm>
            <a:prstGeom prst="roundRect">
              <a:avLst/>
            </a:prstGeom>
            <a:solidFill>
              <a:sysClr val="window" lastClr="FFFFFF">
                <a:lumMod val="75000"/>
                <a:alpha val="87000"/>
              </a:sys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2400" kern="0" dirty="0" smtClean="0">
                  <a:solidFill>
                    <a:prstClr val="black"/>
                  </a:solidFill>
                  <a:latin typeface="Verdana"/>
                  <a:cs typeface="Arial"/>
                </a:rPr>
                <a:t>Material </a:t>
              </a: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and</a:t>
              </a:r>
              <a:r>
                <a:rPr lang="de-DE" sz="2400" kern="0" dirty="0" smtClean="0">
                  <a:solidFill>
                    <a:prstClr val="black"/>
                  </a:solidFill>
                  <a:latin typeface="Verdana"/>
                  <a:cs typeface="Arial"/>
                </a:rPr>
                <a:t> Engineering </a:t>
              </a: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Sciences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cs typeface="Arial"/>
              </a:endParaRPr>
            </a:p>
          </p:txBody>
        </p:sp>
        <p:sp>
          <p:nvSpPr>
            <p:cNvPr id="17" name="Abgerundetes Rechteck 16"/>
            <p:cNvSpPr/>
            <p:nvPr/>
          </p:nvSpPr>
          <p:spPr>
            <a:xfrm rot="16200000">
              <a:off x="3131890" y="2818800"/>
              <a:ext cx="5004556" cy="900000"/>
            </a:xfrm>
            <a:prstGeom prst="roundRect">
              <a:avLst/>
            </a:prstGeom>
            <a:solidFill>
              <a:sysClr val="window" lastClr="FFFFFF">
                <a:lumMod val="75000"/>
                <a:alpha val="87000"/>
              </a:sys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Arial"/>
                </a:rPr>
                <a:t>Digital Humanities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18" name="Abgerundetes Rechteck 17"/>
            <p:cNvSpPr/>
            <p:nvPr/>
          </p:nvSpPr>
          <p:spPr>
            <a:xfrm rot="16200000">
              <a:off x="4319922" y="2816983"/>
              <a:ext cx="5004556" cy="900000"/>
            </a:xfrm>
            <a:prstGeom prst="roundRect">
              <a:avLst/>
            </a:prstGeom>
            <a:solidFill>
              <a:sysClr val="window" lastClr="FFFFFF">
                <a:lumMod val="75000"/>
                <a:alpha val="87000"/>
              </a:sys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cs typeface="Arial"/>
                </a:rPr>
                <a:t>Environmental </a:t>
              </a:r>
              <a:r>
                <a:rPr lang="de-DE" sz="2400" kern="0" noProof="0" dirty="0">
                  <a:solidFill>
                    <a:prstClr val="black"/>
                  </a:solidFill>
                  <a:latin typeface="Verdana"/>
                  <a:cs typeface="Arial"/>
                </a:rPr>
                <a:t>a</a:t>
              </a: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nd</a:t>
              </a:r>
              <a:r>
                <a:rPr lang="de-DE" sz="2400" kern="0" dirty="0" smtClean="0">
                  <a:solidFill>
                    <a:prstClr val="black"/>
                  </a:solidFill>
                  <a:latin typeface="Verdana"/>
                  <a:cs typeface="Arial"/>
                </a:rPr>
                <a:t> Traffic </a:t>
              </a:r>
              <a:r>
                <a:rPr lang="de-DE" sz="2400" kern="0" dirty="0" err="1" smtClean="0">
                  <a:solidFill>
                    <a:prstClr val="black"/>
                  </a:solidFill>
                  <a:latin typeface="Verdana"/>
                  <a:cs typeface="Arial"/>
                </a:rPr>
                <a:t>Sciences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cs typeface="Arial"/>
              </a:endParaRPr>
            </a:p>
          </p:txBody>
        </p:sp>
        <p:sp>
          <p:nvSpPr>
            <p:cNvPr id="19" name="Abgerundetes Rechteck 18"/>
            <p:cNvSpPr/>
            <p:nvPr/>
          </p:nvSpPr>
          <p:spPr>
            <a:xfrm rot="16200000">
              <a:off x="5472051" y="2816981"/>
              <a:ext cx="5004556" cy="900000"/>
            </a:xfrm>
            <a:prstGeom prst="roundRect">
              <a:avLst/>
            </a:prstGeom>
            <a:solidFill>
              <a:sysClr val="window" lastClr="FFFFFF">
                <a:lumMod val="75000"/>
                <a:alpha val="87000"/>
              </a:sys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Arial"/>
                </a:rPr>
                <a:t>Business Data</a:t>
              </a:r>
              <a:endPara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477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>
          <a:xfrm>
            <a:off x="1260001" y="1691999"/>
            <a:ext cx="4247181" cy="4560915"/>
          </a:xfrm>
        </p:spPr>
        <p:txBody>
          <a:bodyPr/>
          <a:lstStyle/>
          <a:p>
            <a:pPr lvl="1"/>
            <a:r>
              <a:rPr lang="en-US" altLang="de-DE" dirty="0" smtClean="0"/>
              <a:t>Why is Big Data a phenomenon?</a:t>
            </a:r>
          </a:p>
          <a:p>
            <a:pPr lvl="2"/>
            <a:r>
              <a:rPr lang="en-US" dirty="0" smtClean="0"/>
              <a:t>In recent years observation in science from scarce data to data deluge</a:t>
            </a:r>
          </a:p>
          <a:p>
            <a:pPr lvl="2"/>
            <a:r>
              <a:rPr lang="en-US" dirty="0" smtClean="0"/>
              <a:t>Big advancement in cheap and easy to use technologies for data taking and computation</a:t>
            </a:r>
          </a:p>
          <a:p>
            <a:pPr lvl="3"/>
            <a:r>
              <a:rPr lang="en-US" dirty="0" smtClean="0"/>
              <a:t>Web 2.0</a:t>
            </a:r>
          </a:p>
          <a:p>
            <a:pPr lvl="3"/>
            <a:r>
              <a:rPr lang="en-US" dirty="0" smtClean="0"/>
              <a:t>Internet of Things</a:t>
            </a:r>
          </a:p>
          <a:p>
            <a:pPr lvl="3"/>
            <a:r>
              <a:rPr lang="en-US" dirty="0" smtClean="0"/>
              <a:t>Industry 4.0</a:t>
            </a:r>
          </a:p>
          <a:p>
            <a:pPr lvl="3"/>
            <a:r>
              <a:rPr lang="en-US" dirty="0" smtClean="0"/>
              <a:t>Computing (HPC, Grids/Clouds)</a:t>
            </a:r>
          </a:p>
          <a:p>
            <a:pPr marL="0" lvl="2" indent="0">
              <a:buNone/>
            </a:pPr>
            <a:endParaRPr lang="en-US" dirty="0" smtClean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Competence center for big data</a:t>
            </a:r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2</a:t>
            </a:fld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5691101" y="1360355"/>
            <a:ext cx="1717265" cy="1993307"/>
            <a:chOff x="5691101" y="1085866"/>
            <a:chExt cx="1717265" cy="1993307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923682" y="1409700"/>
              <a:ext cx="1252105" cy="1669473"/>
            </a:xfrm>
            <a:prstGeom prst="rect">
              <a:avLst/>
            </a:prstGeom>
          </p:spPr>
        </p:pic>
        <p:sp>
          <p:nvSpPr>
            <p:cNvPr id="9" name="Rechteck 8"/>
            <p:cNvSpPr/>
            <p:nvPr/>
          </p:nvSpPr>
          <p:spPr>
            <a:xfrm>
              <a:off x="5691101" y="1085866"/>
              <a:ext cx="17172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600" dirty="0">
                  <a:solidFill>
                    <a:schemeClr val="tx1">
                      <a:lumMod val="60000"/>
                      <a:lumOff val="40000"/>
                    </a:schemeClr>
                  </a:solidFill>
                  <a:latin typeface="+mn-lt"/>
                </a:rPr>
                <a:t>4 September 2008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7148971" y="2105891"/>
            <a:ext cx="1647823" cy="2141393"/>
            <a:chOff x="7413060" y="1773382"/>
            <a:chExt cx="1647823" cy="2141393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615287" y="1773382"/>
              <a:ext cx="1312813" cy="1669473"/>
            </a:xfrm>
            <a:prstGeom prst="rect">
              <a:avLst/>
            </a:prstGeom>
          </p:spPr>
        </p:pic>
        <p:sp>
          <p:nvSpPr>
            <p:cNvPr id="10" name="Rechteck 9"/>
            <p:cNvSpPr/>
            <p:nvPr/>
          </p:nvSpPr>
          <p:spPr>
            <a:xfrm>
              <a:off x="7413060" y="3576221"/>
              <a:ext cx="16478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0000"/>
                      <a:lumOff val="40000"/>
                    </a:schemeClr>
                  </a:solidFill>
                  <a:latin typeface="+mn-lt"/>
                </a:rPr>
                <a:t>11 February 2011</a:t>
              </a:r>
              <a:endParaRPr lang="en-US" sz="160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992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3"/>
          </p:nvPr>
        </p:nvSpPr>
        <p:spPr>
          <a:xfrm>
            <a:off x="1260001" y="4691752"/>
            <a:ext cx="7296074" cy="1866275"/>
          </a:xfrm>
        </p:spPr>
        <p:txBody>
          <a:bodyPr/>
          <a:lstStyle/>
          <a:p>
            <a:r>
              <a:rPr lang="en-US" dirty="0" smtClean="0"/>
              <a:t>Broad range of application sciences in project</a:t>
            </a:r>
          </a:p>
          <a:p>
            <a:r>
              <a:rPr lang="en-US" dirty="0" smtClean="0"/>
              <a:t>Support in data handling over full data life cycle, from creation to results</a:t>
            </a:r>
          </a:p>
          <a:p>
            <a:r>
              <a:rPr lang="en-US" dirty="0" smtClean="0"/>
              <a:t>Transfer of relevant tools in other domains</a:t>
            </a:r>
            <a:endParaRPr lang="en-US" dirty="0"/>
          </a:p>
        </p:txBody>
      </p:sp>
      <p:sp>
        <p:nvSpPr>
          <p:cNvPr id="13" name="Titel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sciences</a:t>
            </a:r>
            <a:endParaRPr lang="en-US" dirty="0"/>
          </a:p>
        </p:txBody>
      </p:sp>
      <p:sp>
        <p:nvSpPr>
          <p:cNvPr id="2" name="Textfeld 1"/>
          <p:cNvSpPr txBox="1"/>
          <p:nvPr/>
        </p:nvSpPr>
        <p:spPr>
          <a:xfrm>
            <a:off x="2402958" y="1747222"/>
            <a:ext cx="16291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Leipzig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394790" y="2480930"/>
            <a:ext cx="1958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>
                <a:solidFill>
                  <a:srgbClr val="0074AC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Dresden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358959" y="1147160"/>
            <a:ext cx="6071661" cy="358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atumsplatzhalter 5"/>
          <p:cNvSpPr>
            <a:spLocks noGrp="1"/>
          </p:cNvSpPr>
          <p:nvPr>
            <p:ph type="dt" sz="half" idx="14"/>
          </p:nvPr>
        </p:nvSpPr>
        <p:spPr>
          <a:xfrm>
            <a:off x="6396075" y="6450176"/>
            <a:ext cx="2160000" cy="215444"/>
          </a:xfrm>
        </p:spPr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5"/>
          </p:nvPr>
        </p:nvSpPr>
        <p:spPr>
          <a:xfrm>
            <a:off x="1258888" y="6450176"/>
            <a:ext cx="5050672" cy="215444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6"/>
          </p:nvPr>
        </p:nvSpPr>
        <p:spPr>
          <a:xfrm>
            <a:off x="8642590" y="6234733"/>
            <a:ext cx="288000" cy="430887"/>
          </a:xfrm>
        </p:spPr>
        <p:txBody>
          <a:bodyPr/>
          <a:lstStyle/>
          <a:p>
            <a:fld id="{F414C13A-16BB-42B5-B5F7-8971A7358FC9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99620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sciences Research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5648" y="1228719"/>
            <a:ext cx="6775289" cy="409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3"/>
          </p:nvPr>
        </p:nvSpPr>
        <p:spPr>
          <a:xfrm>
            <a:off x="1260001" y="5381468"/>
            <a:ext cx="7296074" cy="931406"/>
          </a:xfrm>
        </p:spPr>
        <p:txBody>
          <a:bodyPr/>
          <a:lstStyle/>
          <a:p>
            <a:r>
              <a:rPr lang="en-US" dirty="0" smtClean="0"/>
              <a:t>Big Data topics in computer science</a:t>
            </a:r>
          </a:p>
          <a:p>
            <a:r>
              <a:rPr lang="en-US" dirty="0" smtClean="0"/>
              <a:t>Cross-cutting topics to support data/content and its handling</a:t>
            </a:r>
            <a:endParaRPr lang="en-US" dirty="0"/>
          </a:p>
        </p:txBody>
      </p:sp>
      <p:sp>
        <p:nvSpPr>
          <p:cNvPr id="7" name="Datumsplatzhalter 5"/>
          <p:cNvSpPr>
            <a:spLocks noGrp="1"/>
          </p:cNvSpPr>
          <p:nvPr>
            <p:ph type="dt" sz="half" idx="14"/>
          </p:nvPr>
        </p:nvSpPr>
        <p:spPr>
          <a:xfrm>
            <a:off x="6396075" y="6450176"/>
            <a:ext cx="2160000" cy="215444"/>
          </a:xfrm>
        </p:spPr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5"/>
          </p:nvPr>
        </p:nvSpPr>
        <p:spPr>
          <a:xfrm>
            <a:off x="1258888" y="6450176"/>
            <a:ext cx="5050672" cy="215444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6"/>
          </p:nvPr>
        </p:nvSpPr>
        <p:spPr>
          <a:xfrm>
            <a:off x="8642590" y="6234733"/>
            <a:ext cx="288000" cy="430887"/>
          </a:xfrm>
        </p:spPr>
        <p:txBody>
          <a:bodyPr/>
          <a:lstStyle/>
          <a:p>
            <a:fld id="{F414C13A-16BB-42B5-B5F7-8971A7358FC9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855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3"/>
          </p:nvPr>
        </p:nvSpPr>
        <p:spPr>
          <a:xfrm>
            <a:off x="1180819" y="1549791"/>
            <a:ext cx="7296074" cy="456091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noProof="0" dirty="0" err="1" smtClean="0"/>
              <a:t>Technische</a:t>
            </a:r>
            <a:r>
              <a:rPr lang="en-US" noProof="0" dirty="0" smtClean="0"/>
              <a:t> </a:t>
            </a:r>
            <a:r>
              <a:rPr lang="en-US" noProof="0" dirty="0" err="1" smtClean="0"/>
              <a:t>Universität</a:t>
            </a:r>
            <a:r>
              <a:rPr lang="en-US" noProof="0" dirty="0" smtClean="0"/>
              <a:t> Dresden (TUD)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noProof="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noProof="0" dirty="0" err="1" smtClean="0"/>
              <a:t>Universität</a:t>
            </a:r>
            <a:r>
              <a:rPr lang="en-US" noProof="0" dirty="0" smtClean="0"/>
              <a:t> Leipzig (UL)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noProof="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noProof="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Max Planck Institute of Molecular Cell Biology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and Genetics </a:t>
            </a:r>
            <a:r>
              <a:rPr lang="en-US" noProof="0" dirty="0" smtClean="0"/>
              <a:t>(MPI-CBG)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noProof="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noProof="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Leibniz Institute of Ecological Urban and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Regional Development </a:t>
            </a:r>
            <a:r>
              <a:rPr lang="en-US" noProof="0" dirty="0" smtClean="0"/>
              <a:t>(IÖR)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Partners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3218A6B-816E-41C6-ACB0-6AAFA23C6580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6" name="Picture 2" descr="http://scads.de/images/TU_Logo_HKS41_57_verysmall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2499" y="1471671"/>
            <a:ext cx="1716366" cy="50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scads.de/images/Mpicbg_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4786" y="3429000"/>
            <a:ext cx="1051792" cy="105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http://scads.de/images/ioer_log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0731" y="5190688"/>
            <a:ext cx="1779902" cy="81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99607" y="2394136"/>
            <a:ext cx="1962150" cy="276225"/>
          </a:xfrm>
          <a:prstGeom prst="rect">
            <a:avLst/>
          </a:prstGeom>
        </p:spPr>
      </p:pic>
      <p:sp>
        <p:nvSpPr>
          <p:cNvPr id="10" name="Datumsplatzhalter 5"/>
          <p:cNvSpPr>
            <a:spLocks noGrp="1"/>
          </p:cNvSpPr>
          <p:nvPr>
            <p:ph type="dt" sz="half" idx="14"/>
          </p:nvPr>
        </p:nvSpPr>
        <p:spPr>
          <a:xfrm>
            <a:off x="6396075" y="6450176"/>
            <a:ext cx="2160000" cy="215444"/>
          </a:xfrm>
        </p:spPr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5"/>
          </p:nvPr>
        </p:nvSpPr>
        <p:spPr>
          <a:xfrm>
            <a:off x="1258888" y="6450176"/>
            <a:ext cx="5050672" cy="215444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925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idx="20"/>
          </p:nvPr>
        </p:nvSpPr>
        <p:spPr>
          <a:xfrm>
            <a:off x="4684515" y="1477702"/>
            <a:ext cx="3958075" cy="45609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Institut </a:t>
            </a:r>
            <a:r>
              <a:rPr lang="de-DE" dirty="0"/>
              <a:t>für Angewandte </a:t>
            </a:r>
          </a:p>
          <a:p>
            <a:pPr marL="270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 smtClean="0"/>
              <a:t>Informatik </a:t>
            </a:r>
            <a:r>
              <a:rPr lang="de-DE" dirty="0"/>
              <a:t>e. V</a:t>
            </a:r>
            <a:r>
              <a:rPr lang="de-DE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Landesamt </a:t>
            </a:r>
            <a:r>
              <a:rPr lang="de-DE" dirty="0"/>
              <a:t>für Umwelt, Landwirtschaft und </a:t>
            </a:r>
            <a:r>
              <a:rPr lang="de-DE" dirty="0" smtClean="0"/>
              <a:t>Geologie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Netzwerk </a:t>
            </a:r>
            <a:r>
              <a:rPr lang="de-DE" dirty="0"/>
              <a:t>Logistik Leipzig-Halle e. V. </a:t>
            </a:r>
            <a:endParaRPr lang="de-DE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Sächsische </a:t>
            </a:r>
            <a:r>
              <a:rPr lang="de-DE" dirty="0"/>
              <a:t>Landesbibliothek – Staats- und Universitätsbibliothek </a:t>
            </a:r>
            <a:r>
              <a:rPr lang="de-DE" dirty="0" smtClean="0"/>
              <a:t>Dresden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Scionics</a:t>
            </a:r>
            <a:r>
              <a:rPr lang="de-DE" dirty="0" smtClean="0"/>
              <a:t> </a:t>
            </a:r>
            <a:r>
              <a:rPr lang="de-DE" dirty="0"/>
              <a:t>Computer Innovation </a:t>
            </a:r>
            <a:r>
              <a:rPr lang="de-DE" dirty="0" smtClean="0"/>
              <a:t>GmbH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Technische </a:t>
            </a:r>
            <a:r>
              <a:rPr lang="de-DE" dirty="0"/>
              <a:t>Universität </a:t>
            </a:r>
            <a:r>
              <a:rPr lang="de-DE" dirty="0" smtClean="0"/>
              <a:t>Chemnitz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Universitätsklinikum </a:t>
            </a:r>
            <a:r>
              <a:rPr lang="de-DE" dirty="0"/>
              <a:t>Carl Gustav </a:t>
            </a:r>
            <a:r>
              <a:rPr lang="de-DE" dirty="0" smtClean="0"/>
              <a:t>Carus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5"/>
          </p:nvPr>
        </p:nvSpPr>
        <p:spPr>
          <a:xfrm>
            <a:off x="435190" y="1475018"/>
            <a:ext cx="4249325" cy="45609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/>
              <a:t>Avantgarde-Labs </a:t>
            </a:r>
            <a:r>
              <a:rPr lang="de-DE" dirty="0" smtClean="0"/>
              <a:t>GmbH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Data </a:t>
            </a:r>
            <a:r>
              <a:rPr lang="de-DE" dirty="0" err="1"/>
              <a:t>Virtuality</a:t>
            </a:r>
            <a:r>
              <a:rPr lang="de-DE" dirty="0"/>
              <a:t> </a:t>
            </a:r>
            <a:r>
              <a:rPr lang="de-DE" dirty="0" smtClean="0"/>
              <a:t>GmbH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E-Commerce </a:t>
            </a:r>
            <a:r>
              <a:rPr lang="de-DE" dirty="0"/>
              <a:t>Genossenschaft e. G</a:t>
            </a:r>
            <a:r>
              <a:rPr lang="de-DE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European </a:t>
            </a:r>
            <a:r>
              <a:rPr lang="de-DE" dirty="0" err="1"/>
              <a:t>Centre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Emerging Materials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Processes</a:t>
            </a:r>
            <a:r>
              <a:rPr lang="de-DE" dirty="0"/>
              <a:t> </a:t>
            </a:r>
            <a:r>
              <a:rPr lang="de-DE" dirty="0" smtClean="0"/>
              <a:t>Dresden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Fraunhofer-Institut </a:t>
            </a:r>
            <a:r>
              <a:rPr lang="de-DE" dirty="0"/>
              <a:t>für Verkehrs- und Infrastruktursysteme </a:t>
            </a:r>
            <a:r>
              <a:rPr lang="de-DE" dirty="0" smtClean="0"/>
              <a:t>(IVI)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Fraunhofer-Institut </a:t>
            </a:r>
            <a:r>
              <a:rPr lang="de-DE" dirty="0"/>
              <a:t>für Werkstoff- und </a:t>
            </a:r>
            <a:r>
              <a:rPr lang="de-DE" dirty="0" smtClean="0"/>
              <a:t>Strahltechnik (IWS)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GISA GmbH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Helmholtz-Zentrum Dresden – </a:t>
            </a:r>
            <a:r>
              <a:rPr lang="de-DE" dirty="0" err="1" smtClean="0"/>
              <a:t>Rossendorf</a:t>
            </a:r>
            <a:endParaRPr lang="de-DE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dirty="0"/>
              <a:t>Hochschule für Telekommunikation Leipzig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Associated Partners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3454496" y="4906710"/>
            <a:ext cx="3501922" cy="1328023"/>
          </a:xfrm>
          <a:prstGeom prst="roundRect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Individual talks about research topics: applications and methods</a:t>
            </a:r>
            <a:endParaRPr lang="de-DE" sz="24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795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3"/>
          </p:nvPr>
        </p:nvSpPr>
        <p:spPr>
          <a:xfrm>
            <a:off x="730064" y="1265972"/>
            <a:ext cx="7296074" cy="45609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More research groups involved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Further application domains and methodic topics</a:t>
            </a: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Broad range of Big data topics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6382427" y="6450176"/>
            <a:ext cx="2160000" cy="215444"/>
          </a:xfrm>
        </p:spPr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8628942" y="6234733"/>
            <a:ext cx="288000" cy="430887"/>
          </a:xfrm>
        </p:spPr>
        <p:txBody>
          <a:bodyPr/>
          <a:lstStyle/>
          <a:p>
            <a:fld id="{F414C13A-16BB-42B5-B5F7-8971A7358FC9}" type="slidenum">
              <a:rPr lang="de-DE" smtClean="0"/>
              <a:pPr/>
              <a:t>7</a:t>
            </a:fld>
            <a:endParaRPr lang="de-DE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344951" y="2803603"/>
            <a:ext cx="4327338" cy="3023284"/>
            <a:chOff x="4688769" y="1150614"/>
            <a:chExt cx="4327338" cy="3023284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4688769" y="1150614"/>
              <a:ext cx="4327338" cy="3023284"/>
              <a:chOff x="4862945" y="1150614"/>
              <a:chExt cx="4327338" cy="3023284"/>
            </a:xfrm>
          </p:grpSpPr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95268" y="1453970"/>
                <a:ext cx="2228583" cy="16947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9" name="Rechteck 8"/>
              <p:cNvSpPr/>
              <p:nvPr/>
            </p:nvSpPr>
            <p:spPr>
              <a:xfrm>
                <a:off x="6309560" y="1150614"/>
                <a:ext cx="144892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60000"/>
                        <a:lumOff val="40000"/>
                      </a:schemeClr>
                    </a:solidFill>
                    <a:latin typeface="+mn-lt"/>
                  </a:rPr>
                  <a:t>P</a:t>
                </a:r>
                <a:r>
                  <a:rPr lang="en-US" sz="1600" dirty="0" smtClean="0">
                    <a:solidFill>
                      <a:schemeClr val="tx1">
                        <a:lumMod val="60000"/>
                        <a:lumOff val="40000"/>
                      </a:schemeClr>
                    </a:solidFill>
                    <a:latin typeface="+mn-lt"/>
                  </a:rPr>
                  <a:t>article Physics</a:t>
                </a:r>
                <a:endParaRPr lang="en-US" sz="1600" dirty="0">
                  <a:solidFill>
                    <a:schemeClr val="tx1">
                      <a:lumMod val="60000"/>
                      <a:lumOff val="40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10" name="Rechteck 9"/>
              <p:cNvSpPr/>
              <p:nvPr/>
            </p:nvSpPr>
            <p:spPr>
              <a:xfrm>
                <a:off x="4862945" y="3189013"/>
                <a:ext cx="4327338" cy="984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68288" indent="-266700">
                  <a:spcBef>
                    <a:spcPts val="600"/>
                  </a:spcBef>
                  <a:spcAft>
                    <a:spcPts val="0"/>
                  </a:spcAft>
                  <a:buClr>
                    <a:srgbClr val="0074AC"/>
                  </a:buClr>
                  <a:buFont typeface="Wingdings" charset="2"/>
                  <a:buChar char=""/>
                  <a:tabLst>
                    <a:tab pos="0" algn="l"/>
                    <a:tab pos="112713" algn="l"/>
                    <a:tab pos="569913" algn="l"/>
                    <a:tab pos="1027113" algn="l"/>
                    <a:tab pos="1484313" algn="l"/>
                    <a:tab pos="1941513" algn="l"/>
                    <a:tab pos="2398713" algn="l"/>
                    <a:tab pos="2855913" algn="l"/>
                    <a:tab pos="3313113" algn="l"/>
                    <a:tab pos="3770313" algn="l"/>
                    <a:tab pos="4227513" algn="l"/>
                    <a:tab pos="4684713" algn="l"/>
                    <a:tab pos="5141913" algn="l"/>
                    <a:tab pos="5599113" algn="l"/>
                    <a:tab pos="6056313" algn="l"/>
                    <a:tab pos="6513513" algn="l"/>
                    <a:tab pos="6970713" algn="l"/>
                    <a:tab pos="7427913" algn="l"/>
                    <a:tab pos="7885113" algn="l"/>
                    <a:tab pos="8342313" algn="l"/>
                    <a:tab pos="8799513" algn="l"/>
                  </a:tabLst>
                </a:pPr>
                <a:r>
                  <a:rPr lang="en-US" altLang="de-DE" sz="1600" dirty="0" smtClean="0">
                    <a:solidFill>
                      <a:srgbClr val="2B2B2B"/>
                    </a:solidFill>
                    <a:latin typeface="Calibri" charset="0"/>
                    <a:ea typeface="Open Sans" pitchFamily="48" charset="0"/>
                    <a:cs typeface="Open Sans" pitchFamily="48" charset="0"/>
                  </a:rPr>
                  <a:t>Long-running and large-scale simulations</a:t>
                </a:r>
              </a:p>
              <a:p>
                <a:pPr marL="268288" indent="-266700">
                  <a:spcBef>
                    <a:spcPts val="600"/>
                  </a:spcBef>
                  <a:spcAft>
                    <a:spcPts val="0"/>
                  </a:spcAft>
                  <a:buClr>
                    <a:srgbClr val="0074AC"/>
                  </a:buClr>
                  <a:buFont typeface="Wingdings" charset="2"/>
                  <a:buChar char=""/>
                  <a:tabLst>
                    <a:tab pos="0" algn="l"/>
                    <a:tab pos="112713" algn="l"/>
                    <a:tab pos="569913" algn="l"/>
                    <a:tab pos="1027113" algn="l"/>
                    <a:tab pos="1484313" algn="l"/>
                    <a:tab pos="1941513" algn="l"/>
                    <a:tab pos="2398713" algn="l"/>
                    <a:tab pos="2855913" algn="l"/>
                    <a:tab pos="3313113" algn="l"/>
                    <a:tab pos="3770313" algn="l"/>
                    <a:tab pos="4227513" algn="l"/>
                    <a:tab pos="4684713" algn="l"/>
                    <a:tab pos="5141913" algn="l"/>
                    <a:tab pos="5599113" algn="l"/>
                    <a:tab pos="6056313" algn="l"/>
                    <a:tab pos="6513513" algn="l"/>
                    <a:tab pos="6970713" algn="l"/>
                    <a:tab pos="7427913" algn="l"/>
                    <a:tab pos="7885113" algn="l"/>
                    <a:tab pos="8342313" algn="l"/>
                    <a:tab pos="8799513" algn="l"/>
                  </a:tabLst>
                </a:pPr>
                <a:r>
                  <a:rPr lang="en-US" altLang="de-DE" sz="1600" dirty="0" smtClean="0">
                    <a:solidFill>
                      <a:srgbClr val="2B2B2B"/>
                    </a:solidFill>
                    <a:latin typeface="Calibri" charset="0"/>
                    <a:ea typeface="Open Sans" pitchFamily="48" charset="0"/>
                    <a:cs typeface="Open Sans" pitchFamily="48" charset="0"/>
                  </a:rPr>
                  <a:t>Mid-term and long-term storage of ATLAS data</a:t>
                </a:r>
              </a:p>
              <a:p>
                <a:pPr marL="268288" indent="-266700">
                  <a:spcBef>
                    <a:spcPts val="600"/>
                  </a:spcBef>
                  <a:spcAft>
                    <a:spcPts val="0"/>
                  </a:spcAft>
                  <a:buClr>
                    <a:srgbClr val="0074AC"/>
                  </a:buClr>
                  <a:buFont typeface="Wingdings" charset="2"/>
                  <a:buChar char=""/>
                  <a:tabLst>
                    <a:tab pos="0" algn="l"/>
                    <a:tab pos="112713" algn="l"/>
                    <a:tab pos="569913" algn="l"/>
                    <a:tab pos="1027113" algn="l"/>
                    <a:tab pos="1484313" algn="l"/>
                    <a:tab pos="1941513" algn="l"/>
                    <a:tab pos="2398713" algn="l"/>
                    <a:tab pos="2855913" algn="l"/>
                    <a:tab pos="3313113" algn="l"/>
                    <a:tab pos="3770313" algn="l"/>
                    <a:tab pos="4227513" algn="l"/>
                    <a:tab pos="4684713" algn="l"/>
                    <a:tab pos="5141913" algn="l"/>
                    <a:tab pos="5599113" algn="l"/>
                    <a:tab pos="6056313" algn="l"/>
                    <a:tab pos="6513513" algn="l"/>
                    <a:tab pos="6970713" algn="l"/>
                    <a:tab pos="7427913" algn="l"/>
                    <a:tab pos="7885113" algn="l"/>
                    <a:tab pos="8342313" algn="l"/>
                    <a:tab pos="8799513" algn="l"/>
                  </a:tabLst>
                </a:pPr>
                <a:endParaRPr lang="en-US" altLang="de-DE" sz="1600" dirty="0">
                  <a:solidFill>
                    <a:srgbClr val="2B2B2B"/>
                  </a:solidFill>
                  <a:latin typeface="Calibri" charset="0"/>
                  <a:ea typeface="Open Sans" pitchFamily="48" charset="0"/>
                  <a:cs typeface="Open Sans" pitchFamily="48" charset="0"/>
                </a:endParaRPr>
              </a:p>
            </p:txBody>
          </p:sp>
        </p:grpSp>
        <p:pic>
          <p:nvPicPr>
            <p:cNvPr id="12" name="Picture 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8401" y="1635887"/>
              <a:ext cx="1444189" cy="11057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6" name="Gruppieren 15"/>
          <p:cNvGrpSpPr/>
          <p:nvPr/>
        </p:nvGrpSpPr>
        <p:grpSpPr>
          <a:xfrm>
            <a:off x="4890653" y="2064239"/>
            <a:ext cx="4058168" cy="2086833"/>
            <a:chOff x="403493" y="2184617"/>
            <a:chExt cx="4058168" cy="2086833"/>
          </a:xfrm>
        </p:grpSpPr>
        <p:sp>
          <p:nvSpPr>
            <p:cNvPr id="14" name="Rechteck 13"/>
            <p:cNvSpPr/>
            <p:nvPr/>
          </p:nvSpPr>
          <p:spPr>
            <a:xfrm>
              <a:off x="403493" y="2470957"/>
              <a:ext cx="4058168" cy="18004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r>
                <a:rPr lang="en-US" altLang="de-DE" sz="1600" dirty="0" smtClean="0">
                  <a:solidFill>
                    <a:schemeClr val="accent5">
                      <a:lumMod val="10000"/>
                    </a:schemeClr>
                  </a:solidFill>
                  <a:latin typeface="+mn-lt"/>
                  <a:ea typeface="Open Sans" pitchFamily="48" charset="0"/>
                  <a:cs typeface="Open Sans" pitchFamily="48" charset="0"/>
                </a:rPr>
                <a:t>Analysis of large text corpora</a:t>
              </a:r>
            </a:p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r>
                <a:rPr lang="en-US" altLang="de-DE" sz="1600" dirty="0" smtClean="0">
                  <a:solidFill>
                    <a:schemeClr val="accent5">
                      <a:lumMod val="10000"/>
                    </a:schemeClr>
                  </a:solidFill>
                  <a:latin typeface="+mn-lt"/>
                  <a:ea typeface="Open Sans" pitchFamily="48" charset="0"/>
                  <a:cs typeface="Open Sans" pitchFamily="48" charset="0"/>
                </a:rPr>
                <a:t>Networking with non-university parties (e.g.</a:t>
              </a:r>
              <a:r>
                <a:rPr lang="de-DE" sz="1600" dirty="0">
                  <a:solidFill>
                    <a:schemeClr val="accent5">
                      <a:lumMod val="10000"/>
                    </a:schemeClr>
                  </a:solidFill>
                  <a:latin typeface="+mn-lt"/>
                </a:rPr>
                <a:t> Staatliche Kunstsammlungen </a:t>
              </a:r>
              <a:r>
                <a:rPr lang="de-DE" sz="1600" dirty="0" smtClean="0">
                  <a:solidFill>
                    <a:schemeClr val="accent5">
                      <a:lumMod val="10000"/>
                    </a:schemeClr>
                  </a:solidFill>
                  <a:latin typeface="+mn-lt"/>
                </a:rPr>
                <a:t>Dresden, Deutsches Hygienemuseum, etc.)</a:t>
              </a:r>
              <a:endParaRPr lang="de-DE" sz="1600" dirty="0">
                <a:solidFill>
                  <a:schemeClr val="accent5">
                    <a:lumMod val="10000"/>
                  </a:schemeClr>
                </a:solidFill>
                <a:latin typeface="+mn-lt"/>
              </a:endParaRPr>
            </a:p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endParaRPr lang="en-US" altLang="de-DE" sz="1600" dirty="0" smtClean="0">
                <a:solidFill>
                  <a:schemeClr val="accent5">
                    <a:lumMod val="10000"/>
                  </a:schemeClr>
                </a:solidFill>
                <a:latin typeface="+mn-lt"/>
                <a:ea typeface="Open Sans" pitchFamily="48" charset="0"/>
                <a:cs typeface="Open Sans" pitchFamily="48" charset="0"/>
              </a:endParaRPr>
            </a:p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endParaRPr lang="en-US" altLang="de-DE" sz="1600" dirty="0">
                <a:solidFill>
                  <a:schemeClr val="accent5">
                    <a:lumMod val="10000"/>
                  </a:schemeClr>
                </a:solidFill>
                <a:latin typeface="+mn-lt"/>
                <a:ea typeface="Open Sans" pitchFamily="48" charset="0"/>
                <a:cs typeface="Open Sans" pitchFamily="48" charset="0"/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1443642" y="2184617"/>
              <a:ext cx="15862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0000"/>
                      <a:lumOff val="40000"/>
                    </a:schemeClr>
                  </a:solidFill>
                  <a:latin typeface="+mn-lt"/>
                </a:rPr>
                <a:t>Political Sciences</a:t>
              </a:r>
              <a:endParaRPr lang="en-US" sz="160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4890653" y="4672763"/>
            <a:ext cx="4058168" cy="2163777"/>
            <a:chOff x="403493" y="2184617"/>
            <a:chExt cx="4058168" cy="2163777"/>
          </a:xfrm>
        </p:grpSpPr>
        <p:sp>
          <p:nvSpPr>
            <p:cNvPr id="18" name="Rechteck 17"/>
            <p:cNvSpPr/>
            <p:nvPr/>
          </p:nvSpPr>
          <p:spPr>
            <a:xfrm>
              <a:off x="403493" y="2470957"/>
              <a:ext cx="4058168" cy="18774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r>
                <a:rPr lang="en-US" altLang="de-DE" sz="1600" dirty="0" smtClean="0">
                  <a:solidFill>
                    <a:schemeClr val="accent5">
                      <a:lumMod val="10000"/>
                    </a:schemeClr>
                  </a:solidFill>
                  <a:latin typeface="+mn-lt"/>
                  <a:ea typeface="Open Sans" pitchFamily="48" charset="0"/>
                  <a:cs typeface="Open Sans" pitchFamily="48" charset="0"/>
                </a:rPr>
                <a:t>Distributed storage and access control</a:t>
              </a:r>
            </a:p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r>
                <a:rPr lang="en-US" altLang="de-DE" sz="1600" dirty="0" smtClean="0">
                  <a:solidFill>
                    <a:schemeClr val="accent5">
                      <a:lumMod val="10000"/>
                    </a:schemeClr>
                  </a:solidFill>
                  <a:latin typeface="+mn-lt"/>
                  <a:ea typeface="Open Sans" pitchFamily="48" charset="0"/>
                  <a:cs typeface="Open Sans" pitchFamily="48" charset="0"/>
                </a:rPr>
                <a:t>Data-security preserving data monitoring</a:t>
              </a:r>
            </a:p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r>
                <a:rPr lang="en-US" sz="1600" dirty="0" smtClean="0">
                  <a:solidFill>
                    <a:schemeClr val="accent5">
                      <a:lumMod val="10000"/>
                    </a:schemeClr>
                  </a:solidFill>
                  <a:latin typeface="+mn-lt"/>
                </a:rPr>
                <a:t>(semi)automatic Big Data techniques (mining/machine learning)</a:t>
              </a:r>
            </a:p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endParaRPr lang="en-US" altLang="de-DE" sz="1600" dirty="0" smtClean="0">
                <a:solidFill>
                  <a:schemeClr val="accent5">
                    <a:lumMod val="10000"/>
                  </a:schemeClr>
                </a:solidFill>
                <a:latin typeface="+mn-lt"/>
                <a:ea typeface="Open Sans" pitchFamily="48" charset="0"/>
                <a:cs typeface="Open Sans" pitchFamily="48" charset="0"/>
              </a:endParaRPr>
            </a:p>
            <a:p>
              <a:pPr marL="268288" indent="-266700">
                <a:spcBef>
                  <a:spcPts val="600"/>
                </a:spcBef>
                <a:spcAft>
                  <a:spcPts val="0"/>
                </a:spcAft>
                <a:buClr>
                  <a:srgbClr val="0074AC"/>
                </a:buClr>
                <a:buFont typeface="Wingdings" charset="2"/>
                <a:buChar char=""/>
                <a:tabLst>
                  <a:tab pos="0" algn="l"/>
                  <a:tab pos="112713" algn="l"/>
                  <a:tab pos="569913" algn="l"/>
                  <a:tab pos="1027113" algn="l"/>
                  <a:tab pos="1484313" algn="l"/>
                  <a:tab pos="1941513" algn="l"/>
                  <a:tab pos="2398713" algn="l"/>
                  <a:tab pos="2855913" algn="l"/>
                  <a:tab pos="3313113" algn="l"/>
                  <a:tab pos="3770313" algn="l"/>
                  <a:tab pos="4227513" algn="l"/>
                  <a:tab pos="4684713" algn="l"/>
                  <a:tab pos="5141913" algn="l"/>
                  <a:tab pos="5599113" algn="l"/>
                  <a:tab pos="6056313" algn="l"/>
                  <a:tab pos="6513513" algn="l"/>
                  <a:tab pos="6970713" algn="l"/>
                  <a:tab pos="7427913" algn="l"/>
                  <a:tab pos="7885113" algn="l"/>
                  <a:tab pos="8342313" algn="l"/>
                  <a:tab pos="8799513" algn="l"/>
                </a:tabLst>
              </a:pPr>
              <a:endParaRPr lang="en-US" altLang="de-DE" sz="1600" dirty="0">
                <a:solidFill>
                  <a:schemeClr val="accent5">
                    <a:lumMod val="10000"/>
                  </a:schemeClr>
                </a:solidFill>
                <a:latin typeface="+mn-lt"/>
                <a:ea typeface="Open Sans" pitchFamily="48" charset="0"/>
                <a:cs typeface="Open Sans" pitchFamily="48" charset="0"/>
              </a:endParaRPr>
            </a:p>
          </p:txBody>
        </p:sp>
        <p:sp>
          <p:nvSpPr>
            <p:cNvPr id="19" name="Rechteck 18"/>
            <p:cNvSpPr/>
            <p:nvPr/>
          </p:nvSpPr>
          <p:spPr>
            <a:xfrm>
              <a:off x="1443642" y="2184617"/>
              <a:ext cx="20507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0000"/>
                      <a:lumOff val="40000"/>
                    </a:schemeClr>
                  </a:solidFill>
                  <a:latin typeface="+mn-lt"/>
                </a:rPr>
                <a:t>Privacy and IT Security</a:t>
              </a:r>
              <a:endParaRPr lang="en-US" sz="160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0455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3"/>
          </p:nvPr>
        </p:nvSpPr>
        <p:spPr>
          <a:xfrm>
            <a:off x="4608658" y="1193236"/>
            <a:ext cx="4296352" cy="4560915"/>
          </a:xfrm>
        </p:spPr>
        <p:txBody>
          <a:bodyPr/>
          <a:lstStyle/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b="1" u="sng" dirty="0"/>
              <a:t>Technische Universität Dresden</a:t>
            </a:r>
            <a:endParaRPr lang="de-DE" sz="1000" b="1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Christian </a:t>
            </a:r>
            <a:r>
              <a:rPr lang="de-DE" sz="1000" b="1" dirty="0"/>
              <a:t>Bernhofer</a:t>
            </a:r>
            <a:r>
              <a:rPr lang="de-DE" sz="1000" dirty="0"/>
              <a:t>	Institut für Hydrologie und Meteorologie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Raimund </a:t>
            </a:r>
            <a:r>
              <a:rPr lang="de-DE" sz="1000" b="1" dirty="0"/>
              <a:t>Dachselt</a:t>
            </a:r>
            <a:r>
              <a:rPr lang="de-DE" sz="1000" dirty="0"/>
              <a:t>	Institut für Software- und Multimediatechnik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Dr. Andreas </a:t>
            </a:r>
            <a:r>
              <a:rPr lang="de-DE" sz="1000" b="1" dirty="0"/>
              <a:t>Dahl</a:t>
            </a:r>
            <a:r>
              <a:rPr lang="de-DE" sz="1000" dirty="0"/>
              <a:t>	</a:t>
            </a:r>
            <a:r>
              <a:rPr lang="de-DE" sz="1000" dirty="0" smtClean="0"/>
              <a:t>	Biotechnologisches </a:t>
            </a:r>
            <a:r>
              <a:rPr lang="de-DE" sz="1000" dirty="0"/>
              <a:t>Zentrum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Jochen </a:t>
            </a:r>
            <a:r>
              <a:rPr lang="de-DE" sz="1000" b="1" dirty="0"/>
              <a:t>Fröhlich</a:t>
            </a:r>
            <a:r>
              <a:rPr lang="de-DE" sz="1000" dirty="0"/>
              <a:t>	Institut für Strömungsmechanik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Dr. Bernd </a:t>
            </a:r>
            <a:r>
              <a:rPr lang="de-DE" sz="1000" b="1" dirty="0"/>
              <a:t>Grüber</a:t>
            </a:r>
            <a:r>
              <a:rPr lang="de-DE" sz="1000" dirty="0"/>
              <a:t>	</a:t>
            </a:r>
            <a:r>
              <a:rPr lang="de-DE" sz="1000" dirty="0" smtClean="0"/>
              <a:t>	Institut </a:t>
            </a:r>
            <a:r>
              <a:rPr lang="de-DE" sz="1000" dirty="0"/>
              <a:t>für Leichtbau und Kunststofftechnik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Dr.-Ing. habil. Maik </a:t>
            </a:r>
            <a:r>
              <a:rPr lang="de-DE" sz="1000" b="1" dirty="0"/>
              <a:t>Gude</a:t>
            </a:r>
            <a:r>
              <a:rPr lang="de-DE" sz="1000" dirty="0"/>
              <a:t> 	Institut für Leichtbau und Kunststofftechnik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Stefan </a:t>
            </a:r>
            <a:r>
              <a:rPr lang="de-DE" sz="1000" b="1" dirty="0"/>
              <a:t>Gumhold</a:t>
            </a:r>
            <a:r>
              <a:rPr lang="de-DE" sz="1000" dirty="0"/>
              <a:t>	Institut für Software- und Multimediatechnik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Michael </a:t>
            </a:r>
            <a:r>
              <a:rPr lang="de-DE" sz="1000" b="1" dirty="0" smtClean="0"/>
              <a:t>Kobel</a:t>
            </a:r>
            <a:r>
              <a:rPr lang="de-DE" sz="1000" dirty="0" smtClean="0"/>
              <a:t>	Institut </a:t>
            </a:r>
            <a:r>
              <a:rPr lang="de-DE" sz="1000" dirty="0"/>
              <a:t>für Kern- und Teilchenphysik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Thomas </a:t>
            </a:r>
            <a:r>
              <a:rPr lang="de-DE" sz="1000" b="1" dirty="0"/>
              <a:t>Köhler</a:t>
            </a:r>
            <a:r>
              <a:rPr lang="de-DE" sz="1000" dirty="0"/>
              <a:t>	Medienzentrum, Institut für Berufspädagogik </a:t>
            </a:r>
            <a:r>
              <a:rPr lang="de-DE" sz="1000" dirty="0" smtClean="0"/>
              <a:t>				und Berufliche </a:t>
            </a:r>
            <a:r>
              <a:rPr lang="de-DE" sz="1000" dirty="0"/>
              <a:t>Didaktik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Wolfgang </a:t>
            </a:r>
            <a:r>
              <a:rPr lang="de-DE" sz="1000" b="1" dirty="0"/>
              <a:t>Lehner</a:t>
            </a:r>
            <a:r>
              <a:rPr lang="de-DE" sz="1000" dirty="0"/>
              <a:t>	Institut für </a:t>
            </a:r>
            <a:r>
              <a:rPr lang="de-DE" sz="1000" dirty="0" smtClean="0"/>
              <a:t>Systemarchitektur, Datenbanken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Wolfgang E. </a:t>
            </a:r>
            <a:r>
              <a:rPr lang="de-DE" sz="1000" b="1" dirty="0"/>
              <a:t>Nagel</a:t>
            </a:r>
            <a:r>
              <a:rPr lang="de-DE" sz="1000" dirty="0"/>
              <a:t>	Zentrum für Informationsdienste und </a:t>
            </a:r>
            <a:r>
              <a:rPr lang="de-DE" sz="1000" dirty="0" smtClean="0"/>
              <a:t>					Hochleistungsrechnen </a:t>
            </a:r>
            <a:r>
              <a:rPr lang="de-DE" sz="1000" dirty="0"/>
              <a:t>(ZIH), Institut für </a:t>
            </a:r>
            <a:r>
              <a:rPr lang="de-DE" sz="1000" dirty="0" smtClean="0"/>
              <a:t>					Technische </a:t>
            </a:r>
            <a:r>
              <a:rPr lang="de-DE" sz="1000" dirty="0"/>
              <a:t>Informatik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Dr. Ralph </a:t>
            </a:r>
            <a:r>
              <a:rPr lang="de-DE" sz="1000" b="1" dirty="0"/>
              <a:t>Müller-Pfefferkor</a:t>
            </a:r>
            <a:r>
              <a:rPr lang="de-DE" sz="1000" dirty="0"/>
              <a:t>n	Zentrum für Informationsdienste und </a:t>
            </a:r>
            <a:r>
              <a:rPr lang="de-DE" sz="1000" dirty="0" smtClean="0"/>
              <a:t>					Hochleistungsrechnen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Ingo </a:t>
            </a:r>
            <a:r>
              <a:rPr lang="de-DE" sz="1000" b="1" dirty="0"/>
              <a:t>Röder</a:t>
            </a:r>
            <a:r>
              <a:rPr lang="de-DE" sz="1000" dirty="0"/>
              <a:t>	</a:t>
            </a:r>
            <a:r>
              <a:rPr lang="de-DE" sz="1000" dirty="0" smtClean="0"/>
              <a:t>	Institut </a:t>
            </a:r>
            <a:r>
              <a:rPr lang="de-DE" sz="1000" dirty="0"/>
              <a:t>für Medizinische Informatik und </a:t>
            </a:r>
            <a:r>
              <a:rPr lang="de-DE" sz="1000" dirty="0" smtClean="0"/>
              <a:t>					Biometrie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Carsten </a:t>
            </a:r>
            <a:r>
              <a:rPr lang="de-DE" sz="1000" b="1" dirty="0"/>
              <a:t>Rother</a:t>
            </a:r>
            <a:r>
              <a:rPr lang="de-DE" sz="1000" dirty="0"/>
              <a:t>	Computer Vision Lab 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Joachim </a:t>
            </a:r>
            <a:r>
              <a:rPr lang="de-DE" sz="1000" b="1" dirty="0"/>
              <a:t>Scharloth</a:t>
            </a:r>
            <a:r>
              <a:rPr lang="de-DE" sz="1000" dirty="0"/>
              <a:t>	Institut für Germanistik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Michael </a:t>
            </a:r>
            <a:r>
              <a:rPr lang="de-DE" sz="1000" b="1" dirty="0" smtClean="0"/>
              <a:t>Schroeder</a:t>
            </a:r>
            <a:r>
              <a:rPr lang="de-DE" sz="1000" dirty="0"/>
              <a:t>	Biotechnologisches Zentrum der TU Dresden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Ralph </a:t>
            </a:r>
            <a:r>
              <a:rPr lang="de-DE" sz="1000" b="1" dirty="0"/>
              <a:t>Stelzer</a:t>
            </a:r>
            <a:r>
              <a:rPr lang="de-DE" sz="1000" dirty="0"/>
              <a:t>	</a:t>
            </a:r>
            <a:r>
              <a:rPr lang="de-DE" sz="1000" dirty="0" smtClean="0"/>
              <a:t>	Institut </a:t>
            </a:r>
            <a:r>
              <a:rPr lang="de-DE" sz="1000" dirty="0"/>
              <a:t>für Maschinenelemente und </a:t>
            </a:r>
            <a:r>
              <a:rPr lang="de-DE" sz="1000" dirty="0" smtClean="0"/>
              <a:t>					Maschinenkonstruktion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Thorsten </a:t>
            </a:r>
            <a:r>
              <a:rPr lang="de-DE" sz="1000" b="1" dirty="0"/>
              <a:t>Strufe</a:t>
            </a:r>
            <a:r>
              <a:rPr lang="de-DE" sz="1000" dirty="0"/>
              <a:t> 	Institut für </a:t>
            </a:r>
            <a:r>
              <a:rPr lang="de-DE" sz="1000" dirty="0" smtClean="0"/>
              <a:t>Systemarchitektur						Datenschutz </a:t>
            </a:r>
            <a:r>
              <a:rPr lang="de-DE" sz="1000" dirty="0"/>
              <a:t>und </a:t>
            </a:r>
            <a:r>
              <a:rPr lang="de-DE" sz="1000" dirty="0" smtClean="0"/>
              <a:t>Datensicherheit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Elly </a:t>
            </a:r>
            <a:r>
              <a:rPr lang="de-DE" sz="1000" b="1" dirty="0"/>
              <a:t>Tanaka</a:t>
            </a:r>
            <a:r>
              <a:rPr lang="de-DE" sz="1000" dirty="0"/>
              <a:t>	</a:t>
            </a:r>
            <a:r>
              <a:rPr lang="de-DE" sz="1000" dirty="0" smtClean="0"/>
              <a:t>	Zentrum </a:t>
            </a:r>
            <a:r>
              <a:rPr lang="de-DE" sz="1000" dirty="0"/>
              <a:t>für regenerative Therapien (CRTD)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Hans </a:t>
            </a:r>
            <a:r>
              <a:rPr lang="de-DE" sz="1000" b="1" dirty="0"/>
              <a:t>Vorländer</a:t>
            </a:r>
            <a:r>
              <a:rPr lang="de-DE" sz="1000" dirty="0"/>
              <a:t>	Institut für Politikwissenschaft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endParaRPr lang="de-DE" sz="1000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Involved Persons</a:t>
            </a:r>
            <a:endParaRPr lang="en-US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>
          <a:xfrm>
            <a:off x="6396075" y="6450176"/>
            <a:ext cx="2160000" cy="215444"/>
          </a:xfrm>
        </p:spPr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1258888" y="6450176"/>
            <a:ext cx="5050672" cy="215444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8642590" y="6234733"/>
            <a:ext cx="288000" cy="430887"/>
          </a:xfrm>
        </p:spPr>
        <p:txBody>
          <a:bodyPr/>
          <a:lstStyle/>
          <a:p>
            <a:fld id="{F414C13A-16BB-42B5-B5F7-8971A7358FC9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11" name="Inhaltsplatzhalter 4"/>
          <p:cNvSpPr txBox="1">
            <a:spLocks/>
          </p:cNvSpPr>
          <p:nvPr/>
        </p:nvSpPr>
        <p:spPr>
          <a:xfrm>
            <a:off x="525031" y="1193236"/>
            <a:ext cx="3953452" cy="4779793"/>
          </a:xfrm>
          <a:prstGeom prst="rect">
            <a:avLst/>
          </a:prstGeom>
        </p:spPr>
        <p:txBody>
          <a:bodyPr vert="horz" lIns="0" tIns="0" rIns="0" bIns="0" numCol="1" spcCol="270000" anchor="t" anchorCtr="0">
            <a:noAutofit/>
          </a:bodyPr>
          <a:lstStyle>
            <a:lvl1pPr marL="270000" indent="-270000" algn="l" defTabSz="457200" rtl="0" eaLnBrk="1" fontAlgn="base" hangingPunct="1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/>
              <a:defRPr lang="de-DE" sz="2200" kern="1200" baseline="0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40000" indent="-270000" algn="l" defTabSz="457200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/>
              <a:defRPr sz="2200" kern="12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10000" indent="-270000" algn="l" defTabSz="457200" rtl="0" eaLnBrk="1" fontAlgn="base" hangingPunct="1">
              <a:spcBef>
                <a:spcPts val="200"/>
              </a:spcBef>
              <a:spcAft>
                <a:spcPts val="600"/>
              </a:spcAft>
              <a:buClr>
                <a:schemeClr val="accent3"/>
              </a:buClr>
              <a:buSzPct val="100000"/>
              <a:buFont typeface="Wingdings" panose="05000000000000000000" pitchFamily="2" charset="2"/>
              <a:buChar char="§"/>
              <a:tabLst/>
              <a:defRPr lang="de-DE" sz="2200" kern="1200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080000" indent="-270000" algn="l" defTabSz="457200" rtl="0" eaLnBrk="1" fontAlgn="base" hangingPunct="1">
              <a:spcBef>
                <a:spcPts val="200"/>
              </a:spcBef>
              <a:spcAft>
                <a:spcPts val="600"/>
              </a:spcAft>
              <a:buClrTx/>
              <a:buSzPct val="100000"/>
              <a:buFont typeface="Symbol" charset="2"/>
              <a:buChar char="-"/>
              <a:tabLst/>
              <a:defRPr lang="de-DE" sz="2200" kern="1200" dirty="0" smtClean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350000" indent="-270000" algn="l" defTabSz="457200" rtl="0" eaLnBrk="1" fontAlgn="base" hangingPunct="1">
              <a:spcBef>
                <a:spcPts val="200"/>
              </a:spcBef>
              <a:spcAft>
                <a:spcPts val="600"/>
              </a:spcAft>
              <a:buSzPct val="100000"/>
              <a:buFont typeface="Symbol" charset="2"/>
              <a:buChar char="-"/>
              <a:tabLst/>
              <a:defRPr lang="de-DE" sz="2200" kern="1200" dirty="0">
                <a:solidFill>
                  <a:schemeClr val="accent3"/>
                </a:solidFill>
                <a:latin typeface="Calibri" panose="020F050202020403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b="1" u="sng" dirty="0"/>
              <a:t>Universität Leipzig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Matthias </a:t>
            </a:r>
            <a:r>
              <a:rPr lang="de-DE" sz="1000" b="1" dirty="0"/>
              <a:t>Blüher</a:t>
            </a:r>
            <a:r>
              <a:rPr lang="de-DE" sz="1000" dirty="0"/>
              <a:t>	Universitätsklinikum Leipzig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Martin </a:t>
            </a:r>
            <a:r>
              <a:rPr lang="de-DE" sz="1000" b="1" dirty="0"/>
              <a:t>Bogdan</a:t>
            </a:r>
            <a:r>
              <a:rPr lang="de-DE" sz="1000" dirty="0"/>
              <a:t>	Institut für </a:t>
            </a:r>
            <a:r>
              <a:rPr lang="de-DE" sz="1000" dirty="0" smtClean="0"/>
              <a:t>Informatik						Abt</a:t>
            </a:r>
            <a:r>
              <a:rPr lang="de-DE" sz="1000" dirty="0"/>
              <a:t>. </a:t>
            </a:r>
            <a:r>
              <a:rPr lang="de-DE" sz="1000" dirty="0" smtClean="0"/>
              <a:t>Technische Informatik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Gregory Ralph </a:t>
            </a:r>
            <a:r>
              <a:rPr lang="de-DE" sz="1000" b="1" dirty="0"/>
              <a:t>Crane</a:t>
            </a:r>
            <a:r>
              <a:rPr lang="de-DE" sz="1000" dirty="0"/>
              <a:t>	Institut für Informatik, </a:t>
            </a:r>
            <a:r>
              <a:rPr lang="de-DE" sz="1000" dirty="0" smtClean="0"/>
              <a:t>						Abt</a:t>
            </a:r>
            <a:r>
              <a:rPr lang="de-DE" sz="1000" dirty="0"/>
              <a:t>. </a:t>
            </a:r>
            <a:r>
              <a:rPr lang="de-DE" sz="1000" dirty="0" smtClean="0"/>
              <a:t>Automatische Sprachverarbeitung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Klaus-Peter </a:t>
            </a:r>
            <a:r>
              <a:rPr lang="de-DE" sz="1000" b="1" dirty="0"/>
              <a:t>Fähnrich</a:t>
            </a:r>
            <a:r>
              <a:rPr lang="de-DE" sz="1000" dirty="0"/>
              <a:t>	Institut für Informatik, </a:t>
            </a:r>
            <a:r>
              <a:rPr lang="de-DE" sz="1000" dirty="0" smtClean="0"/>
              <a:t>						Abt</a:t>
            </a:r>
            <a:r>
              <a:rPr lang="de-DE" sz="1000" dirty="0"/>
              <a:t>. </a:t>
            </a:r>
            <a:r>
              <a:rPr lang="de-DE" sz="1000" dirty="0" smtClean="0"/>
              <a:t>Betriebliche Informationssysteme				Universitätsrechenzentrum 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Bogdan </a:t>
            </a:r>
            <a:r>
              <a:rPr lang="de-DE" sz="1000" b="1" dirty="0"/>
              <a:t>Franczyk</a:t>
            </a:r>
            <a:r>
              <a:rPr lang="de-DE" sz="1000" dirty="0"/>
              <a:t>	Institut für Wirtschaftsinformatik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Gerhard </a:t>
            </a:r>
            <a:r>
              <a:rPr lang="de-DE" sz="1000" b="1" dirty="0"/>
              <a:t>Heyer</a:t>
            </a:r>
            <a:r>
              <a:rPr lang="de-DE" sz="1000" dirty="0"/>
              <a:t>	Institut für Informatik, </a:t>
            </a:r>
            <a:r>
              <a:rPr lang="de-DE" sz="1000" dirty="0" smtClean="0"/>
              <a:t>						Abt</a:t>
            </a:r>
            <a:r>
              <a:rPr lang="de-DE" sz="1000" dirty="0"/>
              <a:t>. Automatische </a:t>
            </a:r>
            <a:r>
              <a:rPr lang="de-DE" sz="1000" dirty="0" smtClean="0"/>
              <a:t> Sprachverarbeitung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 smtClean="0"/>
              <a:t>Prof</a:t>
            </a:r>
            <a:r>
              <a:rPr lang="de-DE" sz="1000" dirty="0"/>
              <a:t>. Dr. Markus </a:t>
            </a:r>
            <a:r>
              <a:rPr lang="de-DE" sz="1000" dirty="0" smtClean="0"/>
              <a:t> </a:t>
            </a:r>
            <a:r>
              <a:rPr lang="de-DE" sz="1000" b="1" dirty="0" smtClean="0"/>
              <a:t>Löffler</a:t>
            </a:r>
            <a:r>
              <a:rPr lang="de-DE" sz="1000" dirty="0" smtClean="0"/>
              <a:t> </a:t>
            </a:r>
            <a:r>
              <a:rPr lang="de-DE" sz="1000" dirty="0"/>
              <a:t>	Institut für Medizinische </a:t>
            </a:r>
            <a:r>
              <a:rPr lang="de-DE" sz="1000" dirty="0" smtClean="0"/>
              <a:t>Informatik					Statistik </a:t>
            </a:r>
            <a:r>
              <a:rPr lang="de-DE" sz="1000" dirty="0"/>
              <a:t>und Epidemiologie</a:t>
            </a:r>
            <a:r>
              <a:rPr lang="de-DE" sz="1000" b="1" dirty="0"/>
              <a:t> 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Erhard </a:t>
            </a:r>
            <a:r>
              <a:rPr lang="de-DE" sz="1000" b="1" dirty="0"/>
              <a:t>Rahm</a:t>
            </a:r>
            <a:r>
              <a:rPr lang="de-DE" sz="1000" dirty="0"/>
              <a:t>	</a:t>
            </a:r>
            <a:r>
              <a:rPr lang="de-DE" sz="1000" dirty="0" smtClean="0"/>
              <a:t>	Institut </a:t>
            </a:r>
            <a:r>
              <a:rPr lang="de-DE" sz="1000" dirty="0"/>
              <a:t>für Informatik, Abt. Datenbanken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Gerik </a:t>
            </a:r>
            <a:r>
              <a:rPr lang="de-DE" sz="1000" b="1" dirty="0"/>
              <a:t>Scheuermann</a:t>
            </a:r>
            <a:r>
              <a:rPr lang="de-DE" sz="1000" dirty="0"/>
              <a:t>	Institut für </a:t>
            </a:r>
            <a:r>
              <a:rPr lang="de-DE" sz="1000" dirty="0" smtClean="0"/>
              <a:t>Informatik						Abt</a:t>
            </a:r>
            <a:r>
              <a:rPr lang="de-DE" sz="1000" dirty="0"/>
              <a:t>. Bild- </a:t>
            </a:r>
            <a:r>
              <a:rPr lang="de-DE" sz="1000" dirty="0" smtClean="0"/>
              <a:t>und Signalverarbeitung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Peter </a:t>
            </a:r>
            <a:r>
              <a:rPr lang="de-DE" sz="1000" b="1" dirty="0"/>
              <a:t>Stadler</a:t>
            </a:r>
            <a:r>
              <a:rPr lang="de-DE" sz="1000" dirty="0"/>
              <a:t>	</a:t>
            </a:r>
            <a:r>
              <a:rPr lang="de-DE" sz="1000" dirty="0" smtClean="0"/>
              <a:t>	Interdisziplinäres </a:t>
            </a:r>
            <a:r>
              <a:rPr lang="de-DE" sz="1000" dirty="0"/>
              <a:t>Zentrum für </a:t>
            </a:r>
            <a:r>
              <a:rPr lang="de-DE" sz="1000" dirty="0" smtClean="0"/>
              <a:t>					Bioinformatik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Michael </a:t>
            </a:r>
            <a:r>
              <a:rPr lang="de-DE" sz="1000" b="1" dirty="0"/>
              <a:t>Sturmvoll</a:t>
            </a:r>
            <a:r>
              <a:rPr lang="de-DE" sz="1000" dirty="0"/>
              <a:t>	Universitätsklinikum Leipzig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 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b="1" u="sng" dirty="0"/>
              <a:t>Max-Planck-Institut für Zellbiologie und Genetik (MPI-CBG)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 smtClean="0"/>
              <a:t>Prof. Dr</a:t>
            </a:r>
            <a:r>
              <a:rPr lang="de-DE" sz="1000" dirty="0"/>
              <a:t>. Eugene </a:t>
            </a:r>
            <a:r>
              <a:rPr lang="de-DE" sz="1000" b="1" dirty="0"/>
              <a:t>Myers</a:t>
            </a:r>
            <a:r>
              <a:rPr lang="de-DE" sz="1000" dirty="0"/>
              <a:t>	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 smtClean="0"/>
              <a:t>Prof .Dr. </a:t>
            </a:r>
            <a:r>
              <a:rPr lang="de-DE" sz="1000" dirty="0"/>
              <a:t>Ivo </a:t>
            </a:r>
            <a:r>
              <a:rPr lang="de-DE" sz="1000" b="1" dirty="0"/>
              <a:t>Sbalzarini</a:t>
            </a:r>
            <a:r>
              <a:rPr lang="de-DE" sz="1000" dirty="0"/>
              <a:t>	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Marino </a:t>
            </a:r>
            <a:r>
              <a:rPr lang="de-DE" sz="1000" b="1" dirty="0"/>
              <a:t>Zerial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 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b="1" u="sng" dirty="0"/>
              <a:t>Leibniz-Institut für ökologische Raumentwicklung (IÖR)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Dr. Tobias </a:t>
            </a:r>
            <a:r>
              <a:rPr lang="de-DE" sz="1000" b="1" dirty="0"/>
              <a:t>Krüger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Dr. Gotthard </a:t>
            </a:r>
            <a:r>
              <a:rPr lang="de-DE" sz="1000" b="1" dirty="0"/>
              <a:t>Meinel</a:t>
            </a:r>
            <a:r>
              <a:rPr lang="de-DE" sz="1000" dirty="0"/>
              <a:t>	</a:t>
            </a:r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Dr. Marco </a:t>
            </a:r>
            <a:r>
              <a:rPr lang="de-DE" sz="1000" b="1" dirty="0"/>
              <a:t>Neubert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Prof. Dr. Jochen </a:t>
            </a:r>
            <a:r>
              <a:rPr lang="de-DE" sz="1000" b="1" dirty="0"/>
              <a:t>Schanze</a:t>
            </a:r>
            <a:endParaRPr lang="de-DE" sz="1000" dirty="0"/>
          </a:p>
          <a:p>
            <a:pPr marL="176213" indent="-176213">
              <a:spcBef>
                <a:spcPts val="0"/>
              </a:spcBef>
              <a:spcAft>
                <a:spcPts val="0"/>
              </a:spcAft>
            </a:pPr>
            <a:r>
              <a:rPr lang="de-DE" sz="1000" dirty="0"/>
              <a:t>Dr. Rico </a:t>
            </a:r>
            <a:r>
              <a:rPr lang="de-DE" sz="1000" b="1" dirty="0"/>
              <a:t>Vogel</a:t>
            </a:r>
            <a:endParaRPr lang="de-DE" sz="1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4015689" y="4486585"/>
            <a:ext cx="3969328" cy="1736646"/>
          </a:xfrm>
          <a:prstGeom prst="roundRect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Commitment to participate and contribute and profit from </a:t>
            </a:r>
            <a:r>
              <a:rPr lang="en-US" sz="2400" dirty="0" err="1" smtClean="0">
                <a:latin typeface="+mn-lt"/>
              </a:rPr>
              <a:t>ScaDS</a:t>
            </a:r>
            <a:r>
              <a:rPr lang="en-US" sz="2400" dirty="0" smtClean="0">
                <a:latin typeface="+mn-lt"/>
              </a:rPr>
              <a:t> solutions and developments</a:t>
            </a:r>
            <a:endParaRPr lang="de-DE" sz="24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28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idx="20"/>
          </p:nvPr>
        </p:nvSpPr>
        <p:spPr>
          <a:xfrm>
            <a:off x="860908" y="3731028"/>
            <a:ext cx="3010051" cy="2934592"/>
          </a:xfrm>
        </p:spPr>
        <p:txBody>
          <a:bodyPr/>
          <a:lstStyle/>
          <a:p>
            <a:r>
              <a:rPr lang="de-DE" dirty="0" smtClean="0"/>
              <a:t>Test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hyposisis</a:t>
            </a:r>
            <a:endParaRPr lang="de-DE" dirty="0" smtClean="0"/>
          </a:p>
          <a:p>
            <a:r>
              <a:rPr lang="de-DE" dirty="0" smtClean="0"/>
              <a:t>Modify/</a:t>
            </a:r>
            <a:r>
              <a:rPr lang="de-DE" dirty="0" err="1" smtClean="0"/>
              <a:t>develop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endParaRPr lang="de-DE" dirty="0" smtClean="0"/>
          </a:p>
          <a:p>
            <a:r>
              <a:rPr lang="de-DE" dirty="0" err="1" smtClean="0"/>
              <a:t>Acquire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/</a:t>
            </a:r>
            <a:r>
              <a:rPr lang="de-DE" dirty="0" err="1" smtClean="0"/>
              <a:t>falsify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endParaRPr lang="de-DE" dirty="0" smtClean="0"/>
          </a:p>
          <a:p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sources</a:t>
            </a:r>
            <a:r>
              <a:rPr lang="de-DE" dirty="0" smtClean="0"/>
              <a:t> (</a:t>
            </a:r>
            <a:r>
              <a:rPr lang="de-DE" dirty="0" err="1" smtClean="0"/>
              <a:t>simulations</a:t>
            </a:r>
            <a:r>
              <a:rPr lang="de-DE" dirty="0" smtClean="0"/>
              <a:t>, </a:t>
            </a:r>
            <a:r>
              <a:rPr lang="de-DE" dirty="0" err="1" smtClean="0"/>
              <a:t>sensors</a:t>
            </a:r>
            <a:r>
              <a:rPr lang="de-DE" dirty="0" smtClean="0"/>
              <a:t>, </a:t>
            </a:r>
            <a:r>
              <a:rPr lang="de-DE" dirty="0" err="1" smtClean="0"/>
              <a:t>etc</a:t>
            </a:r>
            <a:r>
              <a:rPr lang="de-DE" dirty="0" smtClean="0"/>
              <a:t>)</a:t>
            </a:r>
          </a:p>
          <a:p>
            <a:pPr lvl="2"/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5"/>
          </p:nvPr>
        </p:nvSpPr>
        <p:spPr>
          <a:xfrm>
            <a:off x="5772965" y="3699326"/>
            <a:ext cx="2875272" cy="2535407"/>
          </a:xfrm>
        </p:spPr>
        <p:txBody>
          <a:bodyPr/>
          <a:lstStyle/>
          <a:p>
            <a:r>
              <a:rPr lang="de-DE" dirty="0" err="1"/>
              <a:t>Methods</a:t>
            </a:r>
            <a:r>
              <a:rPr lang="de-DE" dirty="0"/>
              <a:t> in </a:t>
            </a:r>
            <a:r>
              <a:rPr lang="de-DE" dirty="0" err="1" smtClean="0"/>
              <a:t>focus</a:t>
            </a:r>
            <a:endParaRPr lang="de-DE" dirty="0"/>
          </a:p>
          <a:p>
            <a:r>
              <a:rPr lang="de-DE" dirty="0" err="1"/>
              <a:t>Use</a:t>
            </a:r>
            <a:r>
              <a:rPr lang="de-DE" dirty="0"/>
              <a:t>/</a:t>
            </a:r>
            <a:r>
              <a:rPr lang="de-DE" dirty="0" err="1"/>
              <a:t>develop</a:t>
            </a:r>
            <a:r>
              <a:rPr lang="de-DE" dirty="0"/>
              <a:t> </a:t>
            </a:r>
            <a:r>
              <a:rPr lang="de-DE" dirty="0" err="1"/>
              <a:t>tools</a:t>
            </a:r>
            <a:endParaRPr lang="de-DE" dirty="0"/>
          </a:p>
          <a:p>
            <a:r>
              <a:rPr lang="de-DE" dirty="0" smtClean="0"/>
              <a:t>Content </a:t>
            </a:r>
            <a:r>
              <a:rPr lang="de-DE" dirty="0" err="1" smtClean="0"/>
              <a:t>oriented</a:t>
            </a:r>
            <a:r>
              <a:rPr lang="de-DE" dirty="0" smtClean="0"/>
              <a:t>, </a:t>
            </a:r>
            <a:r>
              <a:rPr lang="de-DE" dirty="0" err="1" smtClean="0"/>
              <a:t>expand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basis</a:t>
            </a:r>
            <a:endParaRPr lang="de-DE" dirty="0" smtClean="0"/>
          </a:p>
          <a:p>
            <a:r>
              <a:rPr lang="de-DE" dirty="0" smtClean="0"/>
              <a:t>Support </a:t>
            </a:r>
            <a:r>
              <a:rPr lang="de-DE" dirty="0" err="1" smtClean="0"/>
              <a:t>broad</a:t>
            </a:r>
            <a:r>
              <a:rPr lang="de-DE" dirty="0" smtClean="0"/>
              <a:t>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applications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deal with Big data?</a:t>
            </a:r>
            <a:endParaRPr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de-DE" smtClean="0"/>
              <a:t>www.scads.de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F414C13A-16BB-42B5-B5F7-8971A7358FC9}" type="slidenum">
              <a:rPr lang="de-DE" smtClean="0"/>
              <a:pPr/>
              <a:t>9</a:t>
            </a:fld>
            <a:endParaRPr lang="de-DE" dirty="0"/>
          </a:p>
        </p:txBody>
      </p:sp>
      <p:grpSp>
        <p:nvGrpSpPr>
          <p:cNvPr id="20" name="Gruppieren 19"/>
          <p:cNvGrpSpPr/>
          <p:nvPr/>
        </p:nvGrpSpPr>
        <p:grpSpPr>
          <a:xfrm>
            <a:off x="748970" y="1497132"/>
            <a:ext cx="2758665" cy="2070532"/>
            <a:chOff x="748970" y="1497132"/>
            <a:chExt cx="2758665" cy="2070532"/>
          </a:xfrm>
        </p:grpSpPr>
        <p:sp>
          <p:nvSpPr>
            <p:cNvPr id="12" name="Textfeld 11"/>
            <p:cNvSpPr txBox="1"/>
            <p:nvPr/>
          </p:nvSpPr>
          <p:spPr>
            <a:xfrm>
              <a:off x="983577" y="2178451"/>
              <a:ext cx="230838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„</a:t>
              </a:r>
              <a:r>
                <a:rPr lang="de-DE" sz="2000" b="1" dirty="0" err="1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A</a:t>
              </a:r>
              <a:r>
                <a:rPr lang="de-DE" sz="2000" b="1" dirty="0" err="1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pplication</a:t>
              </a:r>
              <a:r>
                <a:rPr lang="de-DE" sz="2000" b="1" dirty="0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de-DE" sz="2000" b="1" dirty="0" err="1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driven</a:t>
              </a:r>
              <a:r>
                <a:rPr lang="de-DE" sz="2000" b="1" dirty="0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algn="ctr"/>
              <a:r>
                <a:rPr lang="de-DE" sz="2000" b="1" dirty="0" err="1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approach</a:t>
              </a:r>
              <a:r>
                <a:rPr lang="de-DE" sz="2000" b="1" dirty="0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“</a:t>
              </a:r>
            </a:p>
          </p:txBody>
        </p:sp>
        <p:sp>
          <p:nvSpPr>
            <p:cNvPr id="14" name="Trapezoid 13"/>
            <p:cNvSpPr/>
            <p:nvPr/>
          </p:nvSpPr>
          <p:spPr>
            <a:xfrm rot="5400000">
              <a:off x="1093037" y="1153065"/>
              <a:ext cx="2070532" cy="2758665"/>
            </a:xfrm>
            <a:prstGeom prst="trapezoid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8" name="Explosion 1 17"/>
          <p:cNvSpPr/>
          <p:nvPr/>
        </p:nvSpPr>
        <p:spPr>
          <a:xfrm>
            <a:off x="3747540" y="1365463"/>
            <a:ext cx="1737817" cy="2333863"/>
          </a:xfrm>
          <a:prstGeom prst="irregularSeal1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24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Big </a:t>
            </a:r>
          </a:p>
          <a:p>
            <a:pPr algn="ctr"/>
            <a:r>
              <a:rPr lang="de-DE" sz="2400" b="1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Data</a:t>
            </a:r>
            <a:endParaRPr lang="de-DE" sz="2400" b="1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5666285" y="1497130"/>
            <a:ext cx="2832227" cy="2070534"/>
            <a:chOff x="5666285" y="1497130"/>
            <a:chExt cx="2832227" cy="2070534"/>
          </a:xfrm>
        </p:grpSpPr>
        <p:sp>
          <p:nvSpPr>
            <p:cNvPr id="13" name="Textfeld 12"/>
            <p:cNvSpPr txBox="1"/>
            <p:nvPr/>
          </p:nvSpPr>
          <p:spPr>
            <a:xfrm>
              <a:off x="5772965" y="2186046"/>
              <a:ext cx="25001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„Data </a:t>
              </a:r>
              <a:r>
                <a:rPr lang="de-DE" sz="2000" b="1" dirty="0" err="1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scientists</a:t>
              </a:r>
              <a:r>
                <a:rPr lang="de-DE" sz="2000" b="1" dirty="0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de-DE" sz="2000" b="1" dirty="0" err="1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approach</a:t>
              </a:r>
              <a:r>
                <a:rPr lang="de-DE" sz="2000" b="1" dirty="0" smtClean="0">
                  <a:latin typeface="+mn-lt"/>
                  <a:ea typeface="Open Sans" panose="020B0606030504020204" pitchFamily="34" charset="0"/>
                  <a:cs typeface="Open Sans" panose="020B0606030504020204" pitchFamily="34" charset="0"/>
                </a:rPr>
                <a:t>“</a:t>
              </a:r>
            </a:p>
          </p:txBody>
        </p:sp>
        <p:sp>
          <p:nvSpPr>
            <p:cNvPr id="19" name="Trapezoid 18"/>
            <p:cNvSpPr/>
            <p:nvPr/>
          </p:nvSpPr>
          <p:spPr>
            <a:xfrm rot="16200000">
              <a:off x="6047132" y="1116283"/>
              <a:ext cx="2070534" cy="2832227"/>
            </a:xfrm>
            <a:prstGeom prst="trapezoid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3" name="Rechteck 22"/>
          <p:cNvSpPr/>
          <p:nvPr/>
        </p:nvSpPr>
        <p:spPr>
          <a:xfrm>
            <a:off x="692518" y="3731028"/>
            <a:ext cx="7863557" cy="2535407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de-D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426738" y="3784628"/>
            <a:ext cx="24986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Different </a:t>
            </a:r>
            <a:r>
              <a:rPr lang="de-DE" sz="2000" dirty="0" err="1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perspective</a:t>
            </a:r>
            <a:r>
              <a:rPr lang="de-DE" sz="20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</a:p>
          <a:p>
            <a:pPr algn="ctr"/>
            <a:r>
              <a:rPr lang="de-DE" sz="20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but:</a:t>
            </a:r>
          </a:p>
        </p:txBody>
      </p:sp>
      <p:grpSp>
        <p:nvGrpSpPr>
          <p:cNvPr id="22" name="Gruppieren 21"/>
          <p:cNvGrpSpPr/>
          <p:nvPr/>
        </p:nvGrpSpPr>
        <p:grpSpPr>
          <a:xfrm>
            <a:off x="751132" y="4714550"/>
            <a:ext cx="7730631" cy="1311073"/>
            <a:chOff x="882679" y="5309707"/>
            <a:chExt cx="7730631" cy="1311073"/>
          </a:xfrm>
        </p:grpSpPr>
        <p:sp>
          <p:nvSpPr>
            <p:cNvPr id="6" name="Pfeil nach rechts 5"/>
            <p:cNvSpPr/>
            <p:nvPr/>
          </p:nvSpPr>
          <p:spPr>
            <a:xfrm rot="10800000">
              <a:off x="5816766" y="5338514"/>
              <a:ext cx="914400" cy="417866"/>
            </a:xfrm>
            <a:prstGeom prst="rightArrow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Pfeil nach rechts 15"/>
            <p:cNvSpPr/>
            <p:nvPr/>
          </p:nvSpPr>
          <p:spPr>
            <a:xfrm>
              <a:off x="2593236" y="5309707"/>
              <a:ext cx="914400" cy="417866"/>
            </a:xfrm>
            <a:prstGeom prst="rightArrow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de-D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" name="Rechteck 6"/>
            <p:cNvSpPr/>
            <p:nvPr/>
          </p:nvSpPr>
          <p:spPr>
            <a:xfrm>
              <a:off x="882679" y="5789783"/>
              <a:ext cx="773063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Teach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scientist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how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to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extend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given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models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or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bring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the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data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scientists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to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the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content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of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 </a:t>
              </a:r>
              <a:r>
                <a:rPr lang="de-DE" sz="2400" dirty="0" err="1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data</a:t>
              </a:r>
              <a:r>
                <a:rPr lang="de-DE" sz="2400" dirty="0" smtClean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?</a:t>
              </a:r>
              <a:endParaRPr lang="de-DE" sz="2400" dirty="0">
                <a:solidFill>
                  <a:schemeClr val="tx1">
                    <a:lumMod val="50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1559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8" grpId="0" uiExpand="1" build="p"/>
      <p:bldP spid="18" grpId="0" animBg="1"/>
      <p:bldP spid="23" grpId="0" animBg="1"/>
      <p:bldP spid="15" grpId="0"/>
    </p:bldLst>
  </p:timing>
</p:sld>
</file>

<file path=ppt/theme/theme1.xml><?xml version="1.0" encoding="utf-8"?>
<a:theme xmlns:a="http://schemas.openxmlformats.org/drawingml/2006/main" name="Office-Design">
  <a:themeElements>
    <a:clrScheme name="Benutzerdefiniert 3">
      <a:dk1>
        <a:srgbClr val="565656"/>
      </a:dk1>
      <a:lt1>
        <a:srgbClr val="FFFFFF"/>
      </a:lt1>
      <a:dk2>
        <a:srgbClr val="868786"/>
      </a:dk2>
      <a:lt2>
        <a:srgbClr val="FFFFFF"/>
      </a:lt2>
      <a:accent1>
        <a:srgbClr val="0074AC"/>
      </a:accent1>
      <a:accent2>
        <a:srgbClr val="4DAF2E"/>
      </a:accent2>
      <a:accent3>
        <a:srgbClr val="7A7A7A"/>
      </a:accent3>
      <a:accent4>
        <a:srgbClr val="EB9723"/>
      </a:accent4>
      <a:accent5>
        <a:srgbClr val="E3E3E3"/>
      </a:accent5>
      <a:accent6>
        <a:srgbClr val="565656"/>
      </a:accent6>
      <a:hlink>
        <a:srgbClr val="00698C"/>
      </a:hlink>
      <a:folHlink>
        <a:srgbClr val="86878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wrap="none" rtlCol="0" anchor="ctr">
        <a:spAutoFit/>
      </a:bodyPr>
      <a:lstStyle>
        <a:defPPr algn="ctr">
          <a:defRPr sz="2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smtClean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äsentation1" id="{A4B315BA-447E-43F6-BFB3-0B4CB580D011}" vid="{8385AE85-F91D-4A27-A53D-A7038702B6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ScaDS_ppt-Vorlage_20140929_E7_V6</Template>
  <TotalTime>0</TotalTime>
  <Words>1064</Words>
  <Application>Microsoft Office PowerPoint</Application>
  <PresentationFormat>Bildschirmpräsentation (4:3)</PresentationFormat>
  <Paragraphs>270</Paragraphs>
  <Slides>19</Slides>
  <Notes>11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Office-Design</vt:lpstr>
      <vt:lpstr>Project overview</vt:lpstr>
      <vt:lpstr>Competence center for big data</vt:lpstr>
      <vt:lpstr>Application sciences</vt:lpstr>
      <vt:lpstr>Computer sciences Research</vt:lpstr>
      <vt:lpstr>Partners</vt:lpstr>
      <vt:lpstr>Associated Partners</vt:lpstr>
      <vt:lpstr>Broad range of Big data topics</vt:lpstr>
      <vt:lpstr>Involved Persons</vt:lpstr>
      <vt:lpstr>How to deal with Big data?</vt:lpstr>
      <vt:lpstr>Basic goals</vt:lpstr>
      <vt:lpstr>SCadS Dresden/Leipzig – Service center</vt:lpstr>
      <vt:lpstr>Service Center – Structure</vt:lpstr>
      <vt:lpstr>Big Data Services and Solutions</vt:lpstr>
      <vt:lpstr>Governance Structure</vt:lpstr>
      <vt:lpstr>Guest Program</vt:lpstr>
      <vt:lpstr>Cooperation and information exchange</vt:lpstr>
      <vt:lpstr>Meeting structure</vt:lpstr>
      <vt:lpstr>Folie 18</vt:lpstr>
      <vt:lpstr>Folie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Stefan Kühne</dc:creator>
  <cp:lastModifiedBy>ZIH</cp:lastModifiedBy>
  <cp:revision>108</cp:revision>
  <dcterms:created xsi:type="dcterms:W3CDTF">2014-09-28T23:08:34Z</dcterms:created>
  <dcterms:modified xsi:type="dcterms:W3CDTF">2014-10-13T13:45:49Z</dcterms:modified>
</cp:coreProperties>
</file>