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7" r:id="rId3"/>
    <p:sldId id="292" r:id="rId4"/>
    <p:sldId id="289" r:id="rId5"/>
    <p:sldId id="290" r:id="rId6"/>
    <p:sldId id="291" r:id="rId7"/>
    <p:sldId id="262" r:id="rId8"/>
    <p:sldId id="266" r:id="rId9"/>
    <p:sldId id="268" r:id="rId10"/>
    <p:sldId id="269" r:id="rId11"/>
    <p:sldId id="270" r:id="rId12"/>
    <p:sldId id="271" r:id="rId13"/>
    <p:sldId id="267" r:id="rId14"/>
    <p:sldId id="285" r:id="rId15"/>
    <p:sldId id="283" r:id="rId16"/>
    <p:sldId id="284" r:id="rId17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ヒラギノ角ゴ Pro W3" pitchFamily="32" charset="-128"/>
        <a:cs typeface="ヒラギノ角ゴ Pro W3" pitchFamily="32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ヒラギノ角ゴ Pro W3" pitchFamily="32" charset="-128"/>
        <a:cs typeface="ヒラギノ角ゴ Pro W3" pitchFamily="32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ヒラギノ角ゴ Pro W3" pitchFamily="32" charset="-128"/>
        <a:cs typeface="ヒラギノ角ゴ Pro W3" pitchFamily="32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ヒラギノ角ゴ Pro W3" pitchFamily="32" charset="-128"/>
        <a:cs typeface="ヒラギノ角ゴ Pro W3" pitchFamily="32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ヒラギノ角ゴ Pro W3" pitchFamily="32" charset="-128"/>
        <a:cs typeface="ヒラギノ角ゴ Pro W3" pitchFamily="3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ヒラギノ角ゴ Pro W3" pitchFamily="32" charset="-128"/>
        <a:cs typeface="ヒラギノ角ゴ Pro W3" pitchFamily="3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ヒラギノ角ゴ Pro W3" pitchFamily="32" charset="-128"/>
        <a:cs typeface="ヒラギノ角ゴ Pro W3" pitchFamily="3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ヒラギノ角ゴ Pro W3" pitchFamily="32" charset="-128"/>
        <a:cs typeface="ヒラギノ角ゴ Pro W3" pitchFamily="3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ヒラギノ角ゴ Pro W3" pitchFamily="32" charset="-128"/>
        <a:cs typeface="ヒラギノ角ゴ Pro W3" pitchFamily="32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59">
          <p15:clr>
            <a:srgbClr val="A4A3A4"/>
          </p15:clr>
        </p15:guide>
        <p15:guide id="2" pos="362">
          <p15:clr>
            <a:srgbClr val="A4A3A4"/>
          </p15:clr>
        </p15:guide>
        <p15:guide id="3" orient="horz" pos="4178" userDrawn="1">
          <p15:clr>
            <a:srgbClr val="A4A3A4"/>
          </p15:clr>
        </p15:guide>
        <p15:guide id="4" pos="5624" userDrawn="1">
          <p15:clr>
            <a:srgbClr val="A4A3A4"/>
          </p15:clr>
        </p15:guide>
        <p15:guide id="5" orient="horz" pos="6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4AC"/>
    <a:srgbClr val="FFFFFF"/>
    <a:srgbClr val="7A7A7A"/>
    <a:srgbClr val="8E8F92"/>
    <a:srgbClr val="9ADEEF"/>
    <a:srgbClr val="75C5DC"/>
    <a:srgbClr val="C7DDF5"/>
    <a:srgbClr val="0384AE"/>
    <a:srgbClr val="0591BE"/>
    <a:srgbClr val="7D7D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2" autoAdjust="0"/>
    <p:restoredTop sz="94707" autoAdjust="0"/>
  </p:normalViewPr>
  <p:slideViewPr>
    <p:cSldViewPr snapToGrid="0" snapToObjects="1" showGuides="1">
      <p:cViewPr>
        <p:scale>
          <a:sx n="120" d="100"/>
          <a:sy n="120" d="100"/>
        </p:scale>
        <p:origin x="210" y="918"/>
      </p:cViewPr>
      <p:guideLst>
        <p:guide orient="horz" pos="559"/>
        <p:guide orient="horz" pos="4178"/>
        <p:guide orient="horz" pos="618"/>
        <p:guide pos="362"/>
        <p:guide pos="5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Tabelle1!$A$2:$A$5</c:f>
              <c:strCache>
                <c:ptCount val="4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40</c:v>
                </c:pt>
                <c:pt idx="1">
                  <c:v>10</c:v>
                </c:pt>
                <c:pt idx="2">
                  <c:v>10</c:v>
                </c:pt>
                <c:pt idx="3">
                  <c:v>40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</a:defRPr>
            </a:lvl1pPr>
          </a:lstStyle>
          <a:p>
            <a:pPr>
              <a:defRPr/>
            </a:pPr>
            <a:fld id="{28FA0329-6ECD-084C-A8A7-5CA2C21BB21E}" type="datetime1">
              <a:rPr lang="de-DE"/>
              <a:pPr>
                <a:defRPr/>
              </a:pPr>
              <a:t>13.10.2014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</a:defRPr>
            </a:lvl1pPr>
          </a:lstStyle>
          <a:p>
            <a:pPr>
              <a:defRPr/>
            </a:pPr>
            <a:fld id="{D57386E1-806E-0B48-B7B5-2913AF8361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08721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7147C-8236-47F0-8CFE-6672125BFAE6}" type="datetimeFigureOut">
              <a:rPr lang="de-DE" smtClean="0"/>
              <a:pPr/>
              <a:t>13.10.2014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B0F64-150A-46B2-8440-AF2FEA6B41F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0804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B0F64-150A-46B2-8440-AF2FEA6B41F4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7693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1225A7-782C-4DA4-A077-1C08C55950C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968875"/>
          </a:xfrm>
          <a:noFill/>
        </p:spPr>
        <p:txBody>
          <a:bodyPr/>
          <a:lstStyle/>
          <a:p>
            <a:endParaRPr lang="en-US" sz="100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B0F64-150A-46B2-8440-AF2FEA6B41F4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62629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B0F64-150A-46B2-8440-AF2FEA6B41F4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7921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15" Type="http://schemas.openxmlformats.org/officeDocument/2006/relationships/image" Target="../media/image5.png"/><Relationship Id="rId14" Type="http://schemas.openxmlformats.org/officeDocument/2006/relationships/image" Target="../media/image3.pd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mailto:rahm@informatik.uni-leipzig.de" TargetMode="External"/><Relationship Id="rId2" Type="http://schemas.openxmlformats.org/officeDocument/2006/relationships/hyperlink" Target="mailto:wolfgang.nagel@tu-dresden.de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0093" y="1520825"/>
            <a:ext cx="2716107" cy="1072800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0" y="5803900"/>
            <a:ext cx="9144000" cy="1181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ヒラギノ角ゴ Pro W3" pitchFamily="32" charset="-128"/>
              <a:cs typeface="ヒラギノ角ゴ Pro W3" pitchFamily="32" charset="-128"/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4827588" y="6053667"/>
            <a:ext cx="1946275" cy="230832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de-DE" sz="1500" dirty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www.scads.de</a:t>
            </a:r>
            <a:endParaRPr lang="de-DE" sz="15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1354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881064" y="2827867"/>
            <a:ext cx="5892270" cy="931333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3500" b="0" cap="all" spc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8" name="Inhaltsplatzhalter 12"/>
          <p:cNvSpPr>
            <a:spLocks noGrp="1"/>
          </p:cNvSpPr>
          <p:nvPr>
            <p:ph sz="quarter" idx="10"/>
          </p:nvPr>
        </p:nvSpPr>
        <p:spPr>
          <a:xfrm>
            <a:off x="881065" y="3767661"/>
            <a:ext cx="5892270" cy="558806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2000" cap="all" baseline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algn="r">
              <a:defRPr>
                <a:solidFill>
                  <a:srgbClr val="7D7D7D"/>
                </a:solidFill>
                <a:latin typeface="Corbel"/>
                <a:cs typeface="Corbel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Inhaltsplatzhalter 12"/>
          <p:cNvSpPr>
            <a:spLocks noGrp="1"/>
          </p:cNvSpPr>
          <p:nvPr>
            <p:ph sz="quarter" idx="11"/>
          </p:nvPr>
        </p:nvSpPr>
        <p:spPr>
          <a:xfrm>
            <a:off x="883286" y="4859599"/>
            <a:ext cx="5892270" cy="558806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2000" cap="all" baseline="0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algn="r">
              <a:defRPr>
                <a:solidFill>
                  <a:srgbClr val="7D7D7D"/>
                </a:solidFill>
                <a:latin typeface="Corbel"/>
                <a:cs typeface="Corbel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622" y="183482"/>
            <a:ext cx="8089900" cy="579020"/>
          </a:xfrm>
          <a:prstGeom prst="rect">
            <a:avLst/>
          </a:prstGeom>
        </p:spPr>
        <p:txBody>
          <a:bodyPr lIns="83485" tIns="41742" rIns="83485" bIns="4174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8478" y="810628"/>
            <a:ext cx="8719255" cy="5767340"/>
          </a:xfrm>
          <a:prstGeom prst="rect">
            <a:avLst/>
          </a:prstGeom>
        </p:spPr>
        <p:txBody>
          <a:bodyPr lIns="83485" tIns="41742" rIns="83485" bIns="41742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6698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008000" y="3029477"/>
            <a:ext cx="7314733" cy="1259283"/>
          </a:xfrm>
          <a:prstGeom prst="rect">
            <a:avLst/>
          </a:prstGeom>
        </p:spPr>
        <p:txBody>
          <a:bodyPr lIns="0" tIns="36000" rIns="0" bIns="0" anchor="t"/>
          <a:lstStyle>
            <a:lvl1pPr algn="ctr">
              <a:defRPr sz="3500" b="0" cap="all" spc="0">
                <a:solidFill>
                  <a:srgbClr val="0A789A"/>
                </a:solidFill>
                <a:latin typeface="Open Sans Light"/>
                <a:cs typeface="Open Sans Ligh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1008000" y="2138230"/>
            <a:ext cx="7314733" cy="882780"/>
          </a:xfrm>
          <a:prstGeom prst="rect">
            <a:avLst/>
          </a:prstGeom>
        </p:spPr>
        <p:txBody>
          <a:bodyPr lIns="0" tIns="0" rIns="0" bIns="36000" anchor="b"/>
          <a:lstStyle>
            <a:lvl1pPr marL="0" indent="0" algn="ctr">
              <a:buNone/>
              <a:defRPr sz="1500">
                <a:solidFill>
                  <a:srgbClr val="7D7D7D"/>
                </a:solidFill>
                <a:latin typeface="Open Sans Light"/>
                <a:cs typeface="Open Sans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0" y="5824538"/>
            <a:ext cx="9144000" cy="1033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ヒラギノ角ゴ Pro W3" pitchFamily="32" charset="-128"/>
              <a:cs typeface="ヒラギノ角ゴ Pro W3" pitchFamily="32" charset="-128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7332132" y="0"/>
            <a:ext cx="1811867" cy="1033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ヒラギノ角ゴ Pro W3" pitchFamily="32" charset="-128"/>
              <a:cs typeface="ヒラギノ角ゴ Pro W3" pitchFamily="32" charset="-128"/>
            </a:endParaRPr>
          </a:p>
        </p:txBody>
      </p:sp>
      <p:pic>
        <p:nvPicPr>
          <p:cNvPr id="8" name="Bild 9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8155890" y="2541722"/>
            <a:ext cx="774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/>
              <a:srcRect/>
              <a:stretch>
                <a:fillRect/>
              </a:stretch>
            </p:blipFill>
          </mc:Choice>
          <mc:Fallback>
            <p:blipFill>
              <a:blip r:embed="rId15"/>
              <a:srcRect/>
              <a:stretch>
                <a:fillRect/>
              </a:stretch>
            </p:blipFill>
          </mc:Fallback>
        </mc:AlternateContent>
        <p:spPr bwMode="auto">
          <a:xfrm>
            <a:off x="230187" y="3482112"/>
            <a:ext cx="660146" cy="66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1260001" y="1692000"/>
            <a:ext cx="6845984" cy="4320000"/>
          </a:xfrm>
          <a:prstGeom prst="rect">
            <a:avLst/>
          </a:prstGeom>
        </p:spPr>
        <p:txBody>
          <a:bodyPr vert="horz" lIns="0" tIns="0" rIns="0" bIns="0" numCol="1" spcCol="270000" anchor="t" anchorCtr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tabLst/>
              <a:defRPr sz="200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spcBef>
                <a:spcPts val="200"/>
              </a:spcBef>
              <a:spcAft>
                <a:spcPts val="600"/>
              </a:spcAft>
              <a:buNone/>
              <a:tabLst/>
              <a:defRPr sz="20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70000" indent="-270000">
              <a:spcBef>
                <a:spcPts val="200"/>
              </a:spcBef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tabLst/>
              <a:defRPr sz="20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540000" indent="-270000">
              <a:spcBef>
                <a:spcPts val="2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200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810000" indent="-270000">
              <a:spcBef>
                <a:spcPts val="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/>
              <a:defRPr sz="2000">
                <a:solidFill>
                  <a:srgbClr val="7D7D7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1872000" y="360000"/>
            <a:ext cx="6233984" cy="690858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defRPr sz="2400" cap="all" spc="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1440BD-3961-493A-B7C5-A00F0E2EB1A0}" type="datetime1">
              <a:rPr lang="de-DE" smtClean="0"/>
              <a:pPr/>
              <a:t>13.10.2014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 smtClean="0"/>
              <a:t>www.scads.de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F414C13A-16BB-42B5-B5F7-8971A7358FC9}" type="slidenum">
              <a:rPr lang="de-DE" smtClean="0"/>
              <a:pPr algn="r"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1260001" y="1692000"/>
            <a:ext cx="6845984" cy="4320000"/>
          </a:xfrm>
          <a:prstGeom prst="rect">
            <a:avLst/>
          </a:prstGeom>
        </p:spPr>
        <p:txBody>
          <a:bodyPr vert="horz" lIns="0" tIns="0" rIns="0" bIns="0" numCol="1" spcCol="270000" anchor="t" anchorCtr="0">
            <a:noAutofit/>
          </a:bodyPr>
          <a:lstStyle>
            <a:lvl1pPr marL="0" indent="0">
              <a:spcBef>
                <a:spcPts val="1200"/>
              </a:spcBef>
              <a:spcAft>
                <a:spcPts val="600"/>
              </a:spcAft>
              <a:tabLst/>
              <a:defRPr sz="200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spcBef>
                <a:spcPts val="200"/>
              </a:spcBef>
              <a:spcAft>
                <a:spcPts val="600"/>
              </a:spcAft>
              <a:buNone/>
              <a:tabLst/>
              <a:defRPr sz="20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70000" indent="-270000"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§"/>
              <a:tabLst/>
              <a:defRPr sz="20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540000" indent="-270000">
              <a:spcBef>
                <a:spcPts val="2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200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810000" indent="-270000">
              <a:spcBef>
                <a:spcPts val="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/>
              <a:defRPr sz="2000">
                <a:solidFill>
                  <a:srgbClr val="7D7D7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1872000" y="360000"/>
            <a:ext cx="6233984" cy="690858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defRPr sz="2400" cap="all" spc="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872000" y="1064021"/>
            <a:ext cx="6233984" cy="627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lang="de-DE" sz="2000" kern="1200" cap="all" spc="0" baseline="0" dirty="0" smtClean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9A47E75-4BFD-4AC7-80E9-91AF1E1A3308}" type="datetime1">
              <a:rPr lang="de-DE" smtClean="0"/>
              <a:pPr/>
              <a:t>13.10.2014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de-DE" smtClean="0"/>
              <a:t>www.scads.de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414C13A-16BB-42B5-B5F7-8971A7358FC9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50255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1260001" y="1692000"/>
            <a:ext cx="6845984" cy="4320000"/>
          </a:xfrm>
          <a:prstGeom prst="rect">
            <a:avLst/>
          </a:prstGeom>
        </p:spPr>
        <p:txBody>
          <a:bodyPr vert="horz" lIns="0" tIns="0" rIns="0" bIns="0" numCol="1" spcCol="270000" anchor="t" anchorCtr="0">
            <a:noAutofit/>
          </a:bodyPr>
          <a:lstStyle>
            <a:lvl1pPr marL="270000" indent="-27000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lang="de-DE" sz="2000" kern="1200" dirty="0" smtClean="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40000" indent="-270000">
              <a:spcBef>
                <a:spcPts val="2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tabLst/>
              <a:defRPr sz="20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10000" indent="-270000">
              <a:spcBef>
                <a:spcPts val="200"/>
              </a:spcBef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tabLst/>
              <a:defRPr lang="de-DE" sz="2000" kern="1200" dirty="0" smtClean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080000" indent="-270000">
              <a:spcBef>
                <a:spcPts val="2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charset="2"/>
              <a:buChar char="-"/>
              <a:tabLst/>
              <a:defRPr lang="de-DE" sz="2000" kern="1200" dirty="0" smtClean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350000" indent="-270000">
              <a:spcBef>
                <a:spcPts val="200"/>
              </a:spcBef>
              <a:spcAft>
                <a:spcPts val="600"/>
              </a:spcAft>
              <a:buSzPct val="100000"/>
              <a:buFont typeface="Symbol" charset="2"/>
              <a:buChar char="-"/>
              <a:tabLst/>
              <a:defRPr lang="de-DE" sz="2000" kern="1200" dirty="0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872000" y="360000"/>
            <a:ext cx="6233984" cy="6912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de-DE" sz="2400" kern="1200" cap="all" spc="0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DB15BD-AC1E-46EE-9E0A-7745DA6C586B}" type="datetime1">
              <a:rPr lang="de-DE" smtClean="0"/>
              <a:pPr/>
              <a:t>13.10.2014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 smtClean="0"/>
              <a:t>www.scads.de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F414C13A-16BB-42B5-B5F7-8971A7358FC9}" type="slidenum">
              <a:rPr lang="de-DE" smtClean="0"/>
              <a:pPr algn="r"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3" hasCustomPrompt="1"/>
          </p:nvPr>
        </p:nvSpPr>
        <p:spPr>
          <a:xfrm>
            <a:off x="1260001" y="1698072"/>
            <a:ext cx="6845984" cy="4320000"/>
          </a:xfrm>
          <a:prstGeom prst="rect">
            <a:avLst/>
          </a:prstGeom>
        </p:spPr>
        <p:txBody>
          <a:bodyPr vert="horz" lIns="0" tIns="0" rIns="0" bIns="0" numCol="1" spcCol="270000" anchor="t" anchorCtr="0">
            <a:noAutofit/>
          </a:bodyPr>
          <a:lstStyle>
            <a:lvl1pPr marL="270000" indent="-27000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lang="de-DE" sz="2000" kern="1200" dirty="0" smtClean="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40000" indent="-270000">
              <a:spcBef>
                <a:spcPts val="2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tabLst/>
              <a:defRPr sz="20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10000" indent="-270000">
              <a:spcBef>
                <a:spcPts val="200"/>
              </a:spcBef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tabLst/>
              <a:defRPr lang="de-DE" sz="2000" kern="1200" dirty="0" smtClean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080000" indent="-270000">
              <a:spcBef>
                <a:spcPts val="2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charset="2"/>
              <a:buChar char="-"/>
              <a:tabLst/>
              <a:defRPr lang="de-DE" sz="2000" kern="1200" dirty="0" smtClean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350000" indent="-270000">
              <a:spcBef>
                <a:spcPts val="200"/>
              </a:spcBef>
              <a:spcAft>
                <a:spcPts val="600"/>
              </a:spcAft>
              <a:buSzPct val="100000"/>
              <a:buFont typeface="Symbol" charset="2"/>
              <a:buChar char="-"/>
              <a:tabLst/>
              <a:defRPr lang="de-DE" sz="2000" kern="1200" dirty="0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872000" y="360000"/>
            <a:ext cx="6233984" cy="690858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de-DE" sz="2400" kern="1200" cap="all" spc="0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872001" y="1050858"/>
            <a:ext cx="6233984" cy="6662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lang="de-DE" sz="2000" kern="1200" cap="all" spc="0" baseline="0" dirty="0" smtClean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C818605-F62D-4E53-A24B-E2BC383A2ABE}" type="datetime1">
              <a:rPr lang="de-DE" smtClean="0"/>
              <a:pPr/>
              <a:t>13.10.2014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de-DE" smtClean="0"/>
              <a:t>www.scads.de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414C13A-16BB-42B5-B5F7-8971A7358FC9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8855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6"/>
          </p:nvPr>
        </p:nvSpPr>
        <p:spPr>
          <a:xfrm>
            <a:off x="5059806" y="1692000"/>
            <a:ext cx="3600000" cy="4320000"/>
          </a:xfrm>
          <a:prstGeom prst="rect">
            <a:avLst/>
          </a:prstGeom>
        </p:spPr>
        <p:txBody>
          <a:bodyPr vert="horz" lIns="0" tIns="0" rIns="0" bIns="0" numCol="1" spcCol="270000" anchor="t" anchorCtr="0">
            <a:noAutofit/>
          </a:bodyPr>
          <a:lstStyle>
            <a:lvl1pPr marL="270000" indent="-270000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0000" indent="-270000"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/>
              <a:defRPr sz="180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40000" indent="-270000">
              <a:spcBef>
                <a:spcPts val="20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tabLst/>
              <a:defRPr sz="180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540000" indent="-270000">
              <a:spcBef>
                <a:spcPts val="2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charset="2"/>
              <a:buChar char="-"/>
              <a:tabLst/>
              <a:defRPr sz="13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10000" indent="-270000">
              <a:spcBef>
                <a:spcPts val="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/>
              <a:defRPr sz="1800">
                <a:solidFill>
                  <a:srgbClr val="7D7D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080000" indent="-270000">
              <a:spcBef>
                <a:spcPts val="2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1350000" indent="-228600">
              <a:spcBef>
                <a:spcPts val="2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2"/>
            <a:r>
              <a:rPr lang="de-DE" dirty="0" smtClean="0"/>
              <a:t>Zweite Ebene</a:t>
            </a:r>
          </a:p>
          <a:p>
            <a:pPr lvl="4"/>
            <a:r>
              <a:rPr lang="de-DE" dirty="0" smtClean="0"/>
              <a:t>Dritte Ebene</a:t>
            </a:r>
          </a:p>
          <a:p>
            <a:pPr lvl="5"/>
            <a:r>
              <a:rPr lang="de-DE" dirty="0" smtClean="0"/>
              <a:t>Vierte Ebene</a:t>
            </a:r>
          </a:p>
          <a:p>
            <a:pPr lvl="6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5"/>
          </p:nvPr>
        </p:nvSpPr>
        <p:spPr>
          <a:xfrm>
            <a:off x="1260000" y="1692000"/>
            <a:ext cx="3600000" cy="4320000"/>
          </a:xfrm>
          <a:prstGeom prst="rect">
            <a:avLst/>
          </a:prstGeom>
        </p:spPr>
        <p:txBody>
          <a:bodyPr vert="horz" lIns="0" tIns="0" rIns="0" bIns="0" numCol="1" spcCol="270000" anchor="t" anchorCtr="0">
            <a:noAutofit/>
          </a:bodyPr>
          <a:lstStyle>
            <a:lvl1pPr marL="270000" indent="-270000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40000" indent="-270000">
              <a:spcBef>
                <a:spcPts val="2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tabLst/>
              <a:defRPr sz="180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10000" indent="-270000">
              <a:spcBef>
                <a:spcPts val="2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540000" indent="-270000">
              <a:spcBef>
                <a:spcPts val="2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charset="2"/>
              <a:buChar char="-"/>
              <a:tabLst/>
              <a:defRPr sz="13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80000" indent="-270000">
              <a:spcBef>
                <a:spcPts val="200"/>
              </a:spcBef>
              <a:spcAft>
                <a:spcPts val="600"/>
              </a:spcAft>
              <a:buSzPct val="100000"/>
              <a:buFont typeface="Symbol" charset="2"/>
              <a:buChar char="-"/>
              <a:tabLst/>
              <a:defRPr sz="180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350000" indent="-270000">
              <a:spcBef>
                <a:spcPts val="2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</a:p>
          <a:p>
            <a:pPr lvl="5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872000" y="335063"/>
            <a:ext cx="6233984" cy="690858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defRPr sz="2400" cap="all" spc="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901E099-A0BB-450E-84AF-850D2B494D7F}" type="datetime1">
              <a:rPr lang="de-DE" smtClean="0"/>
              <a:pPr/>
              <a:t>13.10.2014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de-DE" smtClean="0"/>
              <a:t>www.scads.de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F414C13A-16BB-42B5-B5F7-8971A7358FC9}" type="slidenum">
              <a:rPr lang="de-DE" smtClean="0"/>
              <a:pPr algn="r"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spaced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+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959645" y="5955804"/>
            <a:ext cx="8184356" cy="9021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ヒラギノ角ゴ Pro W3" pitchFamily="32" charset="-128"/>
              <a:cs typeface="ヒラギノ角ゴ Pro W3" pitchFamily="32" charset="-128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547551" y="6047089"/>
            <a:ext cx="5878649" cy="369332"/>
          </a:xfrm>
          <a:prstGeom prst="rect">
            <a:avLst/>
          </a:prstGeom>
          <a:noFill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cap="all" dirty="0">
                <a:solidFill>
                  <a:schemeClr val="accent1"/>
                </a:solidFill>
                <a:latin typeface="Open Sans Light"/>
                <a:ea typeface="Dax-Light" pitchFamily="-65" charset="0"/>
                <a:cs typeface="Open Sans Light"/>
              </a:rPr>
              <a:t>Vielen Dank für Ihre Aufmerksamkeit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6549116" y="6037740"/>
            <a:ext cx="2287588" cy="369332"/>
          </a:xfrm>
          <a:prstGeom prst="rect">
            <a:avLst/>
          </a:prstGeom>
          <a:noFill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de-DE" sz="2400" dirty="0" smtClean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www.scads.de</a:t>
            </a:r>
            <a:endParaRPr lang="de-DE" sz="2400" dirty="0">
              <a:solidFill>
                <a:schemeClr val="accent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Inhaltsplatzhalter 3"/>
          <p:cNvSpPr>
            <a:spLocks noGrp="1"/>
          </p:cNvSpPr>
          <p:nvPr>
            <p:ph sz="half" idx="2"/>
          </p:nvPr>
        </p:nvSpPr>
        <p:spPr>
          <a:xfrm>
            <a:off x="1274766" y="4487333"/>
            <a:ext cx="4038600" cy="1233954"/>
          </a:xfrm>
          <a:prstGeom prst="rect">
            <a:avLst/>
          </a:prstGeom>
        </p:spPr>
        <p:txBody>
          <a:bodyPr lIns="0" tIns="0"/>
          <a:lstStyle>
            <a:lvl1pPr>
              <a:defRPr sz="1300">
                <a:latin typeface="Open Sans Light"/>
                <a:cs typeface="Open Sans Ligh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1872000" y="650458"/>
            <a:ext cx="6542088" cy="385762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/>
          <a:p>
            <a:pPr>
              <a:defRPr/>
            </a:pPr>
            <a:r>
              <a:rPr lang="de-DE" sz="2500" cap="all" dirty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</a:t>
            </a:r>
            <a:endParaRPr lang="de-DE" sz="2500" cap="all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>
            <a:off x="1274766" y="1704023"/>
            <a:ext cx="3018858" cy="200055"/>
          </a:xfrm>
          <a:prstGeom prst="rect">
            <a:avLst/>
          </a:prstGeom>
          <a:noFill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1300" cap="all" dirty="0">
                <a:solidFill>
                  <a:srgbClr val="0A789A"/>
                </a:solidFill>
                <a:latin typeface="Open Sans"/>
                <a:ea typeface="Open Sans" pitchFamily="-65" charset="0"/>
                <a:cs typeface="Open Sans"/>
              </a:rPr>
              <a:t>Wissenschaftlicher </a:t>
            </a:r>
            <a:r>
              <a:rPr lang="de-DE" sz="1300" cap="all" dirty="0" smtClean="0">
                <a:solidFill>
                  <a:srgbClr val="0A789A"/>
                </a:solidFill>
                <a:latin typeface="Open Sans"/>
                <a:ea typeface="Open Sans" pitchFamily="-65" charset="0"/>
                <a:cs typeface="Open Sans"/>
              </a:rPr>
              <a:t>Koordinator</a:t>
            </a:r>
            <a:endParaRPr lang="de-DE" sz="1300" cap="all" dirty="0">
              <a:solidFill>
                <a:srgbClr val="0A789A"/>
              </a:solidFill>
              <a:latin typeface="Open Sans"/>
              <a:ea typeface="Open Sans" pitchFamily="-65" charset="0"/>
              <a:cs typeface="Open Sans"/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4800268" y="1704023"/>
            <a:ext cx="3251863" cy="400110"/>
          </a:xfrm>
          <a:prstGeom prst="rect">
            <a:avLst/>
          </a:prstGeom>
          <a:noFill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de-DE" sz="1300" cap="all" baseline="0" dirty="0" smtClean="0">
                <a:solidFill>
                  <a:srgbClr val="0A789A"/>
                </a:solidFill>
                <a:latin typeface="Open Sans" pitchFamily="-108" charset="0"/>
                <a:ea typeface="Corbel Bold" pitchFamily="-108" charset="0"/>
              </a:rPr>
              <a:t>stellvertretender</a:t>
            </a:r>
            <a:br>
              <a:rPr lang="de-DE" sz="1300" cap="all" baseline="0" dirty="0" smtClean="0">
                <a:solidFill>
                  <a:srgbClr val="0A789A"/>
                </a:solidFill>
                <a:latin typeface="Open Sans" pitchFamily="-108" charset="0"/>
                <a:ea typeface="Corbel Bold" pitchFamily="-108" charset="0"/>
              </a:rPr>
            </a:br>
            <a:r>
              <a:rPr lang="de-DE" sz="1300" cap="all" baseline="0" dirty="0" smtClean="0">
                <a:solidFill>
                  <a:srgbClr val="0A789A"/>
                </a:solidFill>
                <a:latin typeface="Open Sans" pitchFamily="-108" charset="0"/>
                <a:ea typeface="Corbel Bold" pitchFamily="-108" charset="0"/>
              </a:rPr>
              <a:t>WISSENSCHAFTLICHER KOORDINATOR</a:t>
            </a:r>
            <a:endParaRPr lang="de-DE" sz="1300" dirty="0">
              <a:latin typeface="Open Sans Light" pitchFamily="-108" charset="0"/>
              <a:ea typeface="Dax-Regular" pitchFamily="-108" charset="0"/>
            </a:endParaRPr>
          </a:p>
        </p:txBody>
      </p:sp>
      <p:sp>
        <p:nvSpPr>
          <p:cNvPr id="16" name="Textfeld 15"/>
          <p:cNvSpPr txBox="1"/>
          <p:nvPr userDrawn="1"/>
        </p:nvSpPr>
        <p:spPr>
          <a:xfrm>
            <a:off x="1274763" y="2191385"/>
            <a:ext cx="3018858" cy="1892826"/>
          </a:xfrm>
          <a:prstGeom prst="rect">
            <a:avLst/>
          </a:prstGeom>
          <a:noFill/>
        </p:spPr>
        <p:txBody>
          <a:bodyPr wrap="square" lIns="0" anchor="b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1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Technische </a:t>
            </a:r>
            <a:r>
              <a:rPr lang="de-DE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Universität Dresden</a:t>
            </a:r>
            <a:br>
              <a:rPr lang="de-DE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300" dirty="0">
                <a:latin typeface="Open Sans Light"/>
                <a:ea typeface="Open Sans Light" pitchFamily="-65" charset="0"/>
                <a:cs typeface="Open Sans Light"/>
              </a:rPr>
              <a:t>Zentrum für Informationsdienste und Hochleistungsrechnen </a:t>
            </a:r>
            <a:br>
              <a:rPr lang="de-DE" sz="1300" dirty="0">
                <a:latin typeface="Open Sans Light"/>
                <a:ea typeface="Open Sans Light" pitchFamily="-65" charset="0"/>
                <a:cs typeface="Open Sans Light"/>
              </a:rPr>
            </a:br>
            <a:endParaRPr lang="de-DE" sz="1300" dirty="0">
              <a:latin typeface="Open Sans Light"/>
              <a:ea typeface="Open Sans Light" pitchFamily="-65" charset="0"/>
              <a:cs typeface="Open Sans Light"/>
            </a:endParaRPr>
          </a:p>
          <a:p>
            <a:pPr>
              <a:defRPr/>
            </a:pPr>
            <a:r>
              <a:rPr lang="de-DE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Dr. Wolfgang E. Nagel</a:t>
            </a:r>
            <a:br>
              <a:rPr lang="de-DE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300" dirty="0">
                <a:latin typeface="Open Sans Light"/>
                <a:ea typeface="Open Sans Light" pitchFamily="-65" charset="0"/>
                <a:cs typeface="Open Sans Light"/>
              </a:rPr>
              <a:t>01062 Dresden</a:t>
            </a:r>
          </a:p>
          <a:p>
            <a:pPr>
              <a:defRPr/>
            </a:pPr>
            <a:r>
              <a:rPr lang="de-DE" sz="1300" dirty="0">
                <a:latin typeface="Open Sans Light"/>
                <a:ea typeface="Open Sans Light" pitchFamily="-65" charset="0"/>
                <a:cs typeface="Open Sans Light"/>
              </a:rPr>
              <a:t/>
            </a:r>
            <a:br>
              <a:rPr lang="de-DE" sz="1300" dirty="0">
                <a:latin typeface="Open Sans Light"/>
                <a:ea typeface="Open Sans Light" pitchFamily="-65" charset="0"/>
                <a:cs typeface="Open Sans Light"/>
              </a:rPr>
            </a:br>
            <a:r>
              <a:rPr lang="de-DE" sz="1300" dirty="0">
                <a:latin typeface="Open Sans Light"/>
                <a:ea typeface="Open Sans Light" pitchFamily="-65" charset="0"/>
                <a:cs typeface="Open Sans Light"/>
              </a:rPr>
              <a:t>Telefon: +49 351 463-35450</a:t>
            </a:r>
          </a:p>
          <a:p>
            <a:pPr>
              <a:defRPr/>
            </a:pPr>
            <a:r>
              <a:rPr lang="de-DE" sz="1300" dirty="0">
                <a:latin typeface="Open Sans Light"/>
                <a:ea typeface="Open Sans Light" pitchFamily="-65" charset="0"/>
                <a:cs typeface="Open Sans Light"/>
              </a:rPr>
              <a:t>E-Mail:   </a:t>
            </a:r>
            <a:r>
              <a:rPr lang="de-DE" sz="1300" dirty="0">
                <a:latin typeface="Open Sans Light"/>
                <a:ea typeface="Open Sans Light" pitchFamily="-65" charset="0"/>
                <a:cs typeface="Open Sans Light"/>
                <a:hlinkClick r:id="rId2"/>
              </a:rPr>
              <a:t>wolfgang.nagel@tu-dresden.de</a:t>
            </a:r>
            <a:endParaRPr lang="de-DE" sz="1300" dirty="0">
              <a:latin typeface="Open Sans Light"/>
              <a:ea typeface="Dax-Regular" pitchFamily="-65" charset="0"/>
              <a:cs typeface="Open Sans Light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4800268" y="2191385"/>
            <a:ext cx="3251863" cy="1892826"/>
          </a:xfrm>
          <a:prstGeom prst="rect">
            <a:avLst/>
          </a:prstGeom>
          <a:noFill/>
        </p:spPr>
        <p:txBody>
          <a:bodyPr wrap="square" lIns="0" anchor="b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>
              <a:defRPr sz="1300">
                <a:latin typeface="Open Sans Light"/>
                <a:ea typeface="Open Sans Light" pitchFamily="-65" charset="0"/>
                <a:cs typeface="Open Sans Light"/>
              </a:defRPr>
            </a:lvl1pPr>
          </a:lstStyle>
          <a:p>
            <a:pPr lvl="0"/>
            <a:r>
              <a:rPr lang="de-DE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Universität 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Leipzig </a:t>
            </a:r>
            <a:b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dirty="0"/>
              <a:t>Fakultät für Mathematik und Informatik</a:t>
            </a:r>
            <a:br>
              <a:rPr lang="de-DE" dirty="0"/>
            </a:br>
            <a:endParaRPr lang="de-DE" dirty="0" smtClean="0"/>
          </a:p>
          <a:p>
            <a:pPr lvl="0"/>
            <a:endParaRPr lang="de-DE" dirty="0"/>
          </a:p>
          <a:p>
            <a:pPr lvl="0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Dr. Erhard Rahm</a:t>
            </a:r>
            <a:b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dirty="0"/>
              <a:t>04109 Leipzig </a:t>
            </a:r>
            <a:br>
              <a:rPr lang="de-DE" dirty="0"/>
            </a:br>
            <a:endParaRPr lang="de-DE" dirty="0"/>
          </a:p>
          <a:p>
            <a:pPr lvl="0"/>
            <a:r>
              <a:rPr lang="de-DE" dirty="0"/>
              <a:t>Telefon:  +49 341 9732-22</a:t>
            </a:r>
          </a:p>
          <a:p>
            <a:pPr lvl="0"/>
            <a:r>
              <a:rPr lang="de-DE" dirty="0"/>
              <a:t>E-Mail:    </a:t>
            </a:r>
            <a:r>
              <a:rPr lang="de-DE" dirty="0">
                <a:hlinkClick r:id="rId3"/>
              </a:rPr>
              <a:t>rahm@informatik.uni-leipzig.de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181560" y="238777"/>
            <a:ext cx="749030" cy="74903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0800000">
            <a:off x="218282" y="5878400"/>
            <a:ext cx="749030" cy="74903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2027" y="584713"/>
            <a:ext cx="1332000" cy="526109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1258888" y="6508706"/>
            <a:ext cx="3240000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>
              <a:defRPr lang="de-DE" sz="900" smtClean="0">
                <a:solidFill>
                  <a:schemeClr val="accent1"/>
                </a:solidFill>
                <a:latin typeface="Open Sans" panose="020B0606030504020204" pitchFamily="34" charset="0"/>
                <a:ea typeface="Dax-Regular" pitchFamily="-108" charset="0"/>
              </a:defRPr>
            </a:lvl1pPr>
          </a:lstStyle>
          <a:p>
            <a:fld id="{A66BB41B-13E1-4A01-A07D-379EC0BCA30A}" type="datetime1">
              <a:rPr lang="de-DE" smtClean="0"/>
              <a:pPr/>
              <a:t>13.10.2014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572000" y="6508706"/>
            <a:ext cx="4068000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lang="de-DE" sz="900">
                <a:solidFill>
                  <a:schemeClr val="accent1"/>
                </a:solidFill>
                <a:latin typeface="Open Sans" panose="020B0606030504020204" pitchFamily="34" charset="0"/>
                <a:ea typeface="Dax-Regular" pitchFamily="-108" charset="0"/>
              </a:defRPr>
            </a:lvl1pPr>
          </a:lstStyle>
          <a:p>
            <a:pPr algn="r"/>
            <a:r>
              <a:rPr lang="de-DE" smtClean="0"/>
              <a:t>www.scads.de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714590" y="6508706"/>
            <a:ext cx="216000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lang="de-DE" sz="900" smtClean="0">
                <a:solidFill>
                  <a:schemeClr val="accent1"/>
                </a:solidFill>
                <a:latin typeface="Open Sans" panose="020B0606030504020204" pitchFamily="34" charset="0"/>
                <a:ea typeface="Dax-Regular" pitchFamily="-108" charset="0"/>
              </a:defRPr>
            </a:lvl1pPr>
          </a:lstStyle>
          <a:p>
            <a:pPr algn="r"/>
            <a:fld id="{F414C13A-16BB-42B5-B5F7-8971A7358FC9}" type="slidenum">
              <a:rPr lang="de-DE" smtClean="0"/>
              <a:pPr algn="r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07" r:id="rId3"/>
    <p:sldLayoutId id="2147483717" r:id="rId4"/>
    <p:sldLayoutId id="2147483708" r:id="rId5"/>
    <p:sldLayoutId id="2147483716" r:id="rId6"/>
    <p:sldLayoutId id="2147483709" r:id="rId7"/>
    <p:sldLayoutId id="2147483710" r:id="rId8"/>
    <p:sldLayoutId id="2147483714" r:id="rId9"/>
    <p:sldLayoutId id="2147483718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BFBFBF"/>
          </a:solidFill>
          <a:latin typeface="Dax-Regular"/>
          <a:ea typeface="ヒラギノ角ゴ Pro W3" pitchFamily="32" charset="-128"/>
          <a:cs typeface="Dax-Regular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BFBFBF"/>
          </a:solidFill>
          <a:latin typeface="Dax-Regular" pitchFamily="-65" charset="0"/>
          <a:ea typeface="ヒラギノ角ゴ Pro W3" pitchFamily="32" charset="-128"/>
          <a:cs typeface="Dax-Regular" pitchFamily="-65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BFBFBF"/>
          </a:solidFill>
          <a:latin typeface="Dax-Regular" pitchFamily="-65" charset="0"/>
          <a:ea typeface="ヒラギノ角ゴ Pro W3" pitchFamily="32" charset="-128"/>
          <a:cs typeface="Dax-Regular" pitchFamily="-65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BFBFBF"/>
          </a:solidFill>
          <a:latin typeface="Dax-Regular" pitchFamily="-65" charset="0"/>
          <a:ea typeface="ヒラギノ角ゴ Pro W3" pitchFamily="32" charset="-128"/>
          <a:cs typeface="Dax-Regular" pitchFamily="-65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BFBFBF"/>
          </a:solidFill>
          <a:latin typeface="Dax-Regular" pitchFamily="-65" charset="0"/>
          <a:ea typeface="ヒラギノ角ゴ Pro W3" pitchFamily="32" charset="-128"/>
          <a:cs typeface="Dax-Regular" pitchFamily="-65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BFBFBF"/>
          </a:solidFill>
          <a:latin typeface="Dax-Regular" pitchFamily="-65" charset="0"/>
          <a:ea typeface="ヒラギノ角ゴ Pro W3" pitchFamily="3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BFBFBF"/>
          </a:solidFill>
          <a:latin typeface="Dax-Regular" pitchFamily="-65" charset="0"/>
          <a:ea typeface="ヒラギノ角ゴ Pro W3" pitchFamily="3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BFBFBF"/>
          </a:solidFill>
          <a:latin typeface="Dax-Regular" pitchFamily="-65" charset="0"/>
          <a:ea typeface="ヒラギノ角ゴ Pro W3" pitchFamily="3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BFBFBF"/>
          </a:solidFill>
          <a:latin typeface="Dax-Regular" pitchFamily="-65" charset="0"/>
          <a:ea typeface="ヒラギノ角ゴ Pro W3" pitchFamily="3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-108" charset="0"/>
        <a:defRPr sz="1300" kern="1200">
          <a:solidFill>
            <a:schemeClr val="tx1"/>
          </a:solidFill>
          <a:latin typeface="Dax-Regular"/>
          <a:ea typeface="ヒラギノ角ゴ Pro W3" pitchFamily="32" charset="-128"/>
          <a:cs typeface="Dax-Regular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-108" charset="0"/>
        <a:buChar char="–"/>
        <a:defRPr sz="2800" kern="1200">
          <a:solidFill>
            <a:schemeClr val="tx1"/>
          </a:solidFill>
          <a:latin typeface="+mn-lt"/>
          <a:ea typeface="ヒラギノ角ゴ Pro W3" pitchFamily="32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08" charset="0"/>
        <a:buChar char="•"/>
        <a:defRPr sz="2400" kern="1200">
          <a:solidFill>
            <a:schemeClr val="tx1"/>
          </a:solidFill>
          <a:latin typeface="+mn-lt"/>
          <a:ea typeface="ヒラギノ角ゴ Pro W3" pitchFamily="32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08" charset="0"/>
        <a:buChar char="–"/>
        <a:defRPr sz="2000" kern="1200">
          <a:solidFill>
            <a:schemeClr val="tx1"/>
          </a:solidFill>
          <a:latin typeface="+mn-lt"/>
          <a:ea typeface="ヒラギノ角ゴ Pro W3" pitchFamily="32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08" charset="0"/>
        <a:buChar char="»"/>
        <a:defRPr sz="2000" kern="1200">
          <a:solidFill>
            <a:schemeClr val="tx1"/>
          </a:solidFill>
          <a:latin typeface="+mn-lt"/>
          <a:ea typeface="ヒラギノ角ゴ Pro W3" pitchFamily="3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89614" y="3185675"/>
            <a:ext cx="6383720" cy="1823647"/>
          </a:xfrm>
        </p:spPr>
        <p:txBody>
          <a:bodyPr/>
          <a:lstStyle/>
          <a:p>
            <a:r>
              <a:rPr lang="de-DE"/>
              <a:t>Competence Center for </a:t>
            </a:r>
            <a:r>
              <a:rPr lang="de-DE" smtClean="0">
                <a:solidFill>
                  <a:schemeClr val="accent6"/>
                </a:solidFill>
              </a:rPr>
              <a:t>Sca</a:t>
            </a:r>
            <a:r>
              <a:rPr lang="de-DE" smtClean="0"/>
              <a:t>lable </a:t>
            </a:r>
            <a:r>
              <a:rPr lang="de-DE">
                <a:solidFill>
                  <a:schemeClr val="accent6"/>
                </a:solidFill>
              </a:rPr>
              <a:t>D</a:t>
            </a:r>
            <a:r>
              <a:rPr lang="de-DE"/>
              <a:t>ata Services and </a:t>
            </a:r>
            <a:r>
              <a:rPr lang="de-DE">
                <a:solidFill>
                  <a:schemeClr val="accent6"/>
                </a:solidFill>
              </a:rPr>
              <a:t>S</a:t>
            </a:r>
            <a:r>
              <a:rPr lang="de-DE"/>
              <a:t>olutions </a:t>
            </a:r>
            <a:r>
              <a:rPr lang="de-DE" smtClean="0"/>
              <a:t>Dresden/Leipzig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938945" y="5139002"/>
            <a:ext cx="5892270" cy="558806"/>
          </a:xfrm>
        </p:spPr>
        <p:txBody>
          <a:bodyPr/>
          <a:lstStyle/>
          <a:p>
            <a:r>
              <a:rPr lang="de-DE" altLang="de-DE" dirty="0">
                <a:solidFill>
                  <a:schemeClr val="tx1"/>
                </a:solidFill>
              </a:rPr>
              <a:t>Erhard Rahm, Univ. Leipzig</a:t>
            </a:r>
            <a:br>
              <a:rPr lang="de-DE" altLang="de-DE" dirty="0">
                <a:solidFill>
                  <a:schemeClr val="tx1"/>
                </a:solidFill>
              </a:rPr>
            </a:br>
            <a:r>
              <a:rPr lang="de-DE" altLang="de-DE" dirty="0">
                <a:solidFill>
                  <a:schemeClr val="tx1"/>
                </a:solidFill>
              </a:rPr>
              <a:t>Wolfgang E. Nagel, TU Dresden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Geförderte Einrichtungen</a:t>
            </a:r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xmlns="" val="172274756"/>
              </p:ext>
            </p:extLst>
          </p:nvPr>
        </p:nvGraphicFramePr>
        <p:xfrm>
          <a:off x="1559273" y="163504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hteck 6"/>
          <p:cNvSpPr/>
          <p:nvPr/>
        </p:nvSpPr>
        <p:spPr>
          <a:xfrm>
            <a:off x="5139783" y="2646901"/>
            <a:ext cx="2717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 Dresden</a:t>
            </a:r>
            <a:endParaRPr lang="de-DE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113164" y="2646900"/>
            <a:ext cx="2857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Univ. Leipzig</a:t>
            </a:r>
          </a:p>
        </p:txBody>
      </p:sp>
      <p:sp>
        <p:nvSpPr>
          <p:cNvPr id="9" name="Rechteck 8"/>
          <p:cNvSpPr/>
          <p:nvPr/>
        </p:nvSpPr>
        <p:spPr>
          <a:xfrm>
            <a:off x="4728271" y="50629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en-US" dirty="0" smtClean="0"/>
              <a:t>Max-Planck-Institut</a:t>
            </a:r>
            <a:br>
              <a:rPr lang="de-DE" altLang="en-US" dirty="0" smtClean="0"/>
            </a:br>
            <a:r>
              <a:rPr lang="de-DE" altLang="en-US" dirty="0" smtClean="0"/>
              <a:t>für </a:t>
            </a:r>
            <a:r>
              <a:rPr lang="de-DE" altLang="en-US" dirty="0"/>
              <a:t>Zellbiologie und Genetik </a:t>
            </a:r>
          </a:p>
        </p:txBody>
      </p:sp>
      <p:sp>
        <p:nvSpPr>
          <p:cNvPr id="11" name="Rechteck 10"/>
          <p:cNvSpPr/>
          <p:nvPr/>
        </p:nvSpPr>
        <p:spPr>
          <a:xfrm>
            <a:off x="-85725" y="50629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altLang="en-US" dirty="0"/>
              <a:t>Leibniz-Institut für ökologische Raumentwicklung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F414C13A-16BB-42B5-B5F7-8971A7358FC9}" type="slidenum">
              <a:rPr lang="de-DE" smtClean="0"/>
              <a:pPr algn="r"/>
              <a:t>10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 smtClean="0"/>
              <a:t>www.scads.de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96823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6"/>
          </p:nvPr>
        </p:nvSpPr>
        <p:spPr/>
        <p:txBody>
          <a:bodyPr>
            <a:noAutofit/>
          </a:bodyPr>
          <a:lstStyle/>
          <a:p>
            <a:r>
              <a:rPr lang="de-DE" sz="1600" dirty="0" smtClean="0"/>
              <a:t>Institut </a:t>
            </a:r>
            <a:r>
              <a:rPr lang="de-DE" sz="1600" dirty="0" smtClean="0"/>
              <a:t>für Angewandte </a:t>
            </a:r>
            <a:endParaRPr lang="de-DE" sz="1600" dirty="0" smtClean="0"/>
          </a:p>
          <a:p>
            <a:pPr>
              <a:buNone/>
            </a:pPr>
            <a:r>
              <a:rPr lang="de-DE" sz="1600" dirty="0" smtClean="0"/>
              <a:t>	</a:t>
            </a:r>
            <a:r>
              <a:rPr lang="de-DE" sz="1600" dirty="0" smtClean="0"/>
              <a:t>Informatik e</a:t>
            </a:r>
            <a:r>
              <a:rPr lang="de-DE" sz="1600" dirty="0" smtClean="0"/>
              <a:t>. V. </a:t>
            </a:r>
          </a:p>
          <a:p>
            <a:r>
              <a:rPr lang="de-DE" sz="1600" dirty="0" smtClean="0"/>
              <a:t>Landesamt für Umwelt, Landwirtschaft und </a:t>
            </a:r>
            <a:r>
              <a:rPr lang="de-DE" sz="1600" dirty="0" smtClean="0"/>
              <a:t>Geologie</a:t>
            </a:r>
            <a:endParaRPr lang="de-DE" sz="1600" dirty="0" smtClean="0"/>
          </a:p>
          <a:p>
            <a:r>
              <a:rPr lang="de-DE" sz="1600" dirty="0" smtClean="0"/>
              <a:t>Netzwerk Logistik Leipzig-Halle e. V. </a:t>
            </a:r>
          </a:p>
          <a:p>
            <a:r>
              <a:rPr lang="de-DE" sz="1600" dirty="0" smtClean="0"/>
              <a:t>Sächsische Landesbibliothek – Staats- und Universitätsbibliothek </a:t>
            </a:r>
            <a:r>
              <a:rPr lang="de-DE" sz="1600" dirty="0" smtClean="0"/>
              <a:t>Dresden</a:t>
            </a:r>
            <a:endParaRPr lang="de-DE" sz="1600" dirty="0" smtClean="0"/>
          </a:p>
          <a:p>
            <a:r>
              <a:rPr lang="de-DE" sz="1600" dirty="0" err="1" smtClean="0"/>
              <a:t>Scionics</a:t>
            </a:r>
            <a:r>
              <a:rPr lang="de-DE" sz="1600" dirty="0" smtClean="0"/>
              <a:t> Computer Innovation </a:t>
            </a:r>
            <a:r>
              <a:rPr lang="de-DE" sz="1600" dirty="0" smtClean="0"/>
              <a:t>GmbH</a:t>
            </a:r>
            <a:endParaRPr lang="de-DE" sz="1600" dirty="0" smtClean="0"/>
          </a:p>
          <a:p>
            <a:r>
              <a:rPr lang="de-DE" sz="1600" dirty="0" smtClean="0"/>
              <a:t>Technische Universität </a:t>
            </a:r>
            <a:r>
              <a:rPr lang="de-DE" sz="1600" dirty="0" smtClean="0"/>
              <a:t>Chemnitz</a:t>
            </a:r>
            <a:endParaRPr lang="de-DE" sz="1600" dirty="0" smtClean="0"/>
          </a:p>
          <a:p>
            <a:r>
              <a:rPr lang="de-DE" sz="1600" dirty="0" smtClean="0"/>
              <a:t>Universitätsklinikum Carl Gustav </a:t>
            </a:r>
            <a:r>
              <a:rPr lang="de-DE" sz="1600" dirty="0" smtClean="0"/>
              <a:t>Carus</a:t>
            </a:r>
            <a:endParaRPr lang="de-DE" sz="1600" dirty="0" smtClean="0"/>
          </a:p>
          <a:p>
            <a:endParaRPr lang="de-DE" sz="1600" dirty="0" smtClean="0"/>
          </a:p>
          <a:p>
            <a:endParaRPr lang="de-DE" sz="1600" dirty="0"/>
          </a:p>
        </p:txBody>
      </p:sp>
      <p:sp>
        <p:nvSpPr>
          <p:cNvPr id="2" name="Inhaltsplatzhalter 1"/>
          <p:cNvSpPr>
            <a:spLocks noGrp="1"/>
          </p:cNvSpPr>
          <p:nvPr>
            <p:ph idx="15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Avantgarde-Labs </a:t>
            </a:r>
            <a:r>
              <a:rPr lang="de-DE" sz="1600" dirty="0" smtClean="0"/>
              <a:t>GmbH</a:t>
            </a:r>
            <a:endParaRPr lang="de-DE" sz="1600" dirty="0" smtClean="0"/>
          </a:p>
          <a:p>
            <a:r>
              <a:rPr lang="de-DE" sz="1600" dirty="0" smtClean="0"/>
              <a:t>Data </a:t>
            </a:r>
            <a:r>
              <a:rPr lang="de-DE" sz="1600" dirty="0" err="1" smtClean="0"/>
              <a:t>Virtuality</a:t>
            </a:r>
            <a:r>
              <a:rPr lang="de-DE" sz="1600" dirty="0" smtClean="0"/>
              <a:t> </a:t>
            </a:r>
            <a:r>
              <a:rPr lang="de-DE" sz="1600" dirty="0" smtClean="0"/>
              <a:t>GmbH</a:t>
            </a:r>
            <a:endParaRPr lang="de-DE" sz="1600" dirty="0" smtClean="0"/>
          </a:p>
          <a:p>
            <a:r>
              <a:rPr lang="de-DE" sz="1600" dirty="0" smtClean="0"/>
              <a:t>E-Commerce Genossenschaft e. G. </a:t>
            </a:r>
          </a:p>
          <a:p>
            <a:r>
              <a:rPr lang="de-DE" sz="1600" dirty="0" smtClean="0"/>
              <a:t>European </a:t>
            </a:r>
            <a:r>
              <a:rPr lang="de-DE" sz="1600" dirty="0" err="1" smtClean="0"/>
              <a:t>Centre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Emerging Materials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Processes</a:t>
            </a:r>
            <a:r>
              <a:rPr lang="de-DE" sz="1600" dirty="0" smtClean="0"/>
              <a:t> </a:t>
            </a:r>
            <a:r>
              <a:rPr lang="de-DE" sz="1600" dirty="0" smtClean="0"/>
              <a:t>Dresden</a:t>
            </a:r>
            <a:endParaRPr lang="de-DE" sz="1600" dirty="0" smtClean="0"/>
          </a:p>
          <a:p>
            <a:r>
              <a:rPr lang="de-DE" sz="1600" dirty="0" smtClean="0"/>
              <a:t>Fraunhofer-Institut für Verkehrs- und Infrastruktursysteme IVI</a:t>
            </a:r>
          </a:p>
          <a:p>
            <a:r>
              <a:rPr lang="de-DE" sz="1600" dirty="0" smtClean="0"/>
              <a:t>Fraunhofer-Institut für Werkstoff- und Strahltechnik</a:t>
            </a:r>
          </a:p>
          <a:p>
            <a:r>
              <a:rPr lang="de-DE" sz="1600" dirty="0" smtClean="0"/>
              <a:t>GISA GmbH</a:t>
            </a:r>
          </a:p>
          <a:p>
            <a:r>
              <a:rPr lang="de-DE" sz="1600" dirty="0" smtClean="0"/>
              <a:t>Helmholtz-Zentrum Dresden </a:t>
            </a:r>
            <a:r>
              <a:rPr lang="de-DE" sz="1600" dirty="0" smtClean="0"/>
              <a:t>– </a:t>
            </a:r>
            <a:r>
              <a:rPr lang="de-DE" sz="1600" dirty="0" err="1" smtClean="0"/>
              <a:t>Rossendorf</a:t>
            </a:r>
            <a:endParaRPr lang="de-DE" sz="1600" dirty="0" smtClean="0"/>
          </a:p>
          <a:p>
            <a:r>
              <a:rPr lang="de-DE" sz="1600" dirty="0" smtClean="0"/>
              <a:t>Hochschule für Telekommunikation Leipzig</a:t>
            </a:r>
          </a:p>
          <a:p>
            <a:endParaRPr lang="de-DE" sz="1600" dirty="0" smtClean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Assoziierte Partner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F414C13A-16BB-42B5-B5F7-8971A7358FC9}" type="slidenum">
              <a:rPr lang="de-DE" smtClean="0"/>
              <a:pPr algn="r"/>
              <a:t>11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de-DE" smtClean="0"/>
              <a:t>www.scads.de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768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 dirty="0">
              <a:latin typeface="+mn-lt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Grobstruktur des Zentrums</a:t>
            </a:r>
          </a:p>
        </p:txBody>
      </p:sp>
      <p:grpSp>
        <p:nvGrpSpPr>
          <p:cNvPr id="6" name="Gruppieren 8"/>
          <p:cNvGrpSpPr>
            <a:grpSpLocks/>
          </p:cNvGrpSpPr>
          <p:nvPr/>
        </p:nvGrpSpPr>
        <p:grpSpPr bwMode="auto">
          <a:xfrm>
            <a:off x="1260002" y="3636099"/>
            <a:ext cx="6845984" cy="2375901"/>
            <a:chOff x="971600" y="2471402"/>
            <a:chExt cx="7200801" cy="3117838"/>
          </a:xfrm>
        </p:grpSpPr>
        <p:sp>
          <p:nvSpPr>
            <p:cNvPr id="7" name="Rechteck 6"/>
            <p:cNvSpPr>
              <a:spLocks noChangeArrowheads="1"/>
            </p:cNvSpPr>
            <p:nvPr/>
          </p:nvSpPr>
          <p:spPr bwMode="auto">
            <a:xfrm>
              <a:off x="971601" y="2471402"/>
              <a:ext cx="7200800" cy="6874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90000" bIns="46800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de-DE" altLang="de-DE" sz="2000" dirty="0">
                  <a:solidFill>
                    <a:schemeClr val="bg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Big Data Life Cycle Management und Workflows</a:t>
              </a:r>
            </a:p>
          </p:txBody>
        </p:sp>
        <p:sp>
          <p:nvSpPr>
            <p:cNvPr id="8" name="Rechteck 16"/>
            <p:cNvSpPr>
              <a:spLocks noChangeArrowheads="1"/>
            </p:cNvSpPr>
            <p:nvPr/>
          </p:nvSpPr>
          <p:spPr bwMode="auto">
            <a:xfrm>
              <a:off x="971600" y="4883491"/>
              <a:ext cx="7200801" cy="7057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90000" bIns="46800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de-DE" altLang="de-DE" sz="2000">
                  <a:solidFill>
                    <a:schemeClr val="bg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Effiziente Big Data Architekturen</a:t>
              </a:r>
            </a:p>
          </p:txBody>
        </p:sp>
        <p:sp>
          <p:nvSpPr>
            <p:cNvPr id="9" name="Rechteck 30"/>
            <p:cNvSpPr>
              <a:spLocks noChangeArrowheads="1"/>
            </p:cNvSpPr>
            <p:nvPr/>
          </p:nvSpPr>
          <p:spPr bwMode="auto">
            <a:xfrm>
              <a:off x="971600" y="3335496"/>
              <a:ext cx="2448272" cy="13176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90000" bIns="46800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de-DE" sz="2000" dirty="0">
                  <a:solidFill>
                    <a:schemeClr val="bg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Datenqualität /</a:t>
              </a:r>
            </a:p>
            <a:p>
              <a:pPr algn="ctr" eaLnBrk="1" hangingPunct="1"/>
              <a:r>
                <a:rPr lang="de-DE" altLang="de-DE" sz="2000" dirty="0">
                  <a:solidFill>
                    <a:schemeClr val="bg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Datenintegration</a:t>
              </a:r>
            </a:p>
          </p:txBody>
        </p:sp>
        <p:sp>
          <p:nvSpPr>
            <p:cNvPr id="10" name="Rechteck 32"/>
            <p:cNvSpPr>
              <a:spLocks noChangeArrowheads="1"/>
            </p:cNvSpPr>
            <p:nvPr/>
          </p:nvSpPr>
          <p:spPr bwMode="auto">
            <a:xfrm>
              <a:off x="5868144" y="3335497"/>
              <a:ext cx="2304256" cy="13176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90000" bIns="46800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de-DE" sz="2000" dirty="0" smtClean="0">
                  <a:solidFill>
                    <a:schemeClr val="bg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Visuelle</a:t>
              </a:r>
              <a:br>
                <a:rPr lang="de-DE" altLang="de-DE" sz="2000" dirty="0" smtClean="0">
                  <a:solidFill>
                    <a:schemeClr val="bg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de-DE" altLang="de-DE" sz="2000" dirty="0" smtClean="0">
                  <a:solidFill>
                    <a:schemeClr val="bg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Analyse</a:t>
              </a:r>
              <a:endParaRPr lang="de-DE" altLang="de-DE" sz="20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Rechteck 33"/>
            <p:cNvSpPr>
              <a:spLocks noChangeArrowheads="1"/>
            </p:cNvSpPr>
            <p:nvPr/>
          </p:nvSpPr>
          <p:spPr bwMode="auto">
            <a:xfrm>
              <a:off x="3563889" y="3335496"/>
              <a:ext cx="2232248" cy="13176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90000" bIns="46800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de-DE" altLang="de-DE" sz="2000" smtClean="0">
                  <a:solidFill>
                    <a:schemeClr val="bg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Wissensextraktion</a:t>
              </a:r>
              <a:endParaRPr lang="de-DE" altLang="de-DE" sz="20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3" name="Gruppieren 12"/>
          <p:cNvGrpSpPr>
            <a:grpSpLocks/>
          </p:cNvGrpSpPr>
          <p:nvPr/>
        </p:nvGrpSpPr>
        <p:grpSpPr bwMode="auto">
          <a:xfrm>
            <a:off x="1260002" y="1692000"/>
            <a:ext cx="3816350" cy="1768561"/>
            <a:chOff x="755650" y="954088"/>
            <a:chExt cx="3816350" cy="2136775"/>
          </a:xfrm>
        </p:grpSpPr>
        <p:sp>
          <p:nvSpPr>
            <p:cNvPr id="14" name="Abgerundetes Rechteck 13"/>
            <p:cNvSpPr/>
            <p:nvPr/>
          </p:nvSpPr>
          <p:spPr>
            <a:xfrm>
              <a:off x="755650" y="954088"/>
              <a:ext cx="3816350" cy="347662"/>
            </a:xfrm>
            <a:prstGeom prst="roundRect">
              <a:avLst/>
            </a:prstGeom>
            <a:solidFill>
              <a:schemeClr val="accent2">
                <a:alpha val="87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kern="0" dirty="0">
                  <a:solidFill>
                    <a:prstClr val="black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Lebenswissenschaften</a:t>
              </a:r>
            </a:p>
          </p:txBody>
        </p:sp>
        <p:sp>
          <p:nvSpPr>
            <p:cNvPr id="15" name="Abgerundetes Rechteck 14"/>
            <p:cNvSpPr/>
            <p:nvPr/>
          </p:nvSpPr>
          <p:spPr>
            <a:xfrm>
              <a:off x="755650" y="1438275"/>
              <a:ext cx="3816350" cy="347663"/>
            </a:xfrm>
            <a:prstGeom prst="roundRect">
              <a:avLst/>
            </a:prstGeom>
            <a:solidFill>
              <a:schemeClr val="accent2">
                <a:alpha val="87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kern="0" dirty="0">
                  <a:solidFill>
                    <a:prstClr val="black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Werkstoff- und Ingenieurwissenschaften</a:t>
              </a:r>
            </a:p>
          </p:txBody>
        </p:sp>
        <p:sp>
          <p:nvSpPr>
            <p:cNvPr id="16" name="Abgerundetes Rechteck 15"/>
            <p:cNvSpPr/>
            <p:nvPr/>
          </p:nvSpPr>
          <p:spPr>
            <a:xfrm>
              <a:off x="755650" y="2327275"/>
              <a:ext cx="3816350" cy="336550"/>
            </a:xfrm>
            <a:prstGeom prst="roundRect">
              <a:avLst/>
            </a:prstGeom>
            <a:solidFill>
              <a:schemeClr val="accent2">
                <a:alpha val="87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kern="0">
                  <a:solidFill>
                    <a:prstClr val="black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Digital Humanities</a:t>
              </a:r>
              <a:endParaRPr lang="de-DE" sz="1600" kern="0" dirty="0">
                <a:solidFill>
                  <a:prstClr val="black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Abgerundetes Rechteck 16"/>
            <p:cNvSpPr/>
            <p:nvPr/>
          </p:nvSpPr>
          <p:spPr>
            <a:xfrm>
              <a:off x="755650" y="1855788"/>
              <a:ext cx="3816350" cy="347662"/>
            </a:xfrm>
            <a:prstGeom prst="roundRect">
              <a:avLst/>
            </a:prstGeom>
            <a:solidFill>
              <a:schemeClr val="accent2">
                <a:alpha val="87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kern="0">
                  <a:solidFill>
                    <a:prstClr val="black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Umwelt- /Verkehrswissenschaften</a:t>
              </a:r>
              <a:endParaRPr lang="de-DE" sz="1600" kern="0" dirty="0">
                <a:solidFill>
                  <a:prstClr val="black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Abgerundetes Rechteck 17"/>
            <p:cNvSpPr/>
            <p:nvPr/>
          </p:nvSpPr>
          <p:spPr>
            <a:xfrm>
              <a:off x="755650" y="2778125"/>
              <a:ext cx="3816350" cy="312738"/>
            </a:xfrm>
            <a:prstGeom prst="roundRect">
              <a:avLst/>
            </a:prstGeom>
            <a:solidFill>
              <a:schemeClr val="accent2">
                <a:alpha val="87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kern="0">
                  <a:solidFill>
                    <a:prstClr val="black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Business Data</a:t>
              </a:r>
              <a:endParaRPr lang="de-DE" sz="1600" kern="0" dirty="0">
                <a:solidFill>
                  <a:prstClr val="black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5" name="Rechteck 24"/>
          <p:cNvSpPr>
            <a:spLocks noChangeArrowheads="1"/>
          </p:cNvSpPr>
          <p:nvPr/>
        </p:nvSpPr>
        <p:spPr bwMode="auto">
          <a:xfrm>
            <a:off x="5267325" y="1692000"/>
            <a:ext cx="2838658" cy="176856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90000" bIns="468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3600" dirty="0" smtClean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Service-</a:t>
            </a:r>
            <a:br>
              <a:rPr lang="de-DE" altLang="de-DE" sz="3600" dirty="0" smtClean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altLang="de-DE" sz="3600" dirty="0" err="1" smtClean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zentrum</a:t>
            </a:r>
            <a:endParaRPr lang="de-DE" altLang="de-DE" sz="36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F414C13A-16BB-42B5-B5F7-8971A7358FC9}" type="slidenum">
              <a:rPr lang="de-DE" smtClean="0">
                <a:latin typeface="+mn-lt"/>
              </a:rPr>
              <a:pPr algn="r"/>
              <a:t>12</a:t>
            </a:fld>
            <a:endParaRPr lang="de-DE" dirty="0">
              <a:latin typeface="+mn-lt"/>
            </a:endParaRPr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 smtClean="0">
                <a:latin typeface="+mn-lt"/>
              </a:rPr>
              <a:t>www.scads.de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68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3"/>
          </p:nvPr>
        </p:nvSpPr>
        <p:spPr>
          <a:noFill/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err="1">
                <a:latin typeface="+mn-lt"/>
              </a:rPr>
              <a:t>Datenintensives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Rechnen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+mn-lt"/>
              </a:rPr>
              <a:t>W.E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. Nagel</a:t>
            </a:r>
          </a:p>
          <a:p>
            <a:pPr>
              <a:spcBef>
                <a:spcPts val="600"/>
              </a:spcBef>
            </a:pPr>
            <a:r>
              <a:rPr lang="en-US" dirty="0" err="1" smtClean="0">
                <a:latin typeface="+mn-lt"/>
              </a:rPr>
              <a:t>Datenqualität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und -</a:t>
            </a:r>
            <a:r>
              <a:rPr lang="en-US" dirty="0" smtClean="0">
                <a:latin typeface="+mn-lt"/>
              </a:rPr>
              <a:t>integration </a:t>
            </a:r>
            <a:r>
              <a:rPr lang="en-US" dirty="0" smtClean="0">
                <a:solidFill>
                  <a:schemeClr val="accent1"/>
                </a:solidFill>
                <a:latin typeface="+mn-lt"/>
              </a:rPr>
              <a:t>E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. </a:t>
            </a:r>
            <a:r>
              <a:rPr lang="en-US" dirty="0" err="1" smtClean="0">
                <a:solidFill>
                  <a:schemeClr val="accent1"/>
                </a:solidFill>
                <a:latin typeface="+mn-lt"/>
              </a:rPr>
              <a:t>Rahm</a:t>
            </a:r>
            <a:endParaRPr lang="en-US" dirty="0" smtClean="0">
              <a:solidFill>
                <a:schemeClr val="accent1"/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dirty="0" err="1">
                <a:latin typeface="+mn-lt"/>
              </a:rPr>
              <a:t>Datenbanken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W. </a:t>
            </a:r>
            <a:r>
              <a:rPr lang="en-US" dirty="0" err="1">
                <a:solidFill>
                  <a:schemeClr val="accent1"/>
                </a:solidFill>
                <a:latin typeface="+mn-lt"/>
              </a:rPr>
              <a:t>Lehner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, E. </a:t>
            </a:r>
            <a:r>
              <a:rPr lang="en-US" dirty="0" err="1" smtClean="0">
                <a:solidFill>
                  <a:schemeClr val="accent1"/>
                </a:solidFill>
                <a:latin typeface="+mn-lt"/>
              </a:rPr>
              <a:t>Rahm</a:t>
            </a:r>
            <a:endParaRPr lang="en-US" dirty="0" smtClean="0">
              <a:solidFill>
                <a:schemeClr val="accent1"/>
              </a:solidFill>
              <a:latin typeface="+mn-lt"/>
            </a:endParaRPr>
          </a:p>
          <a:p>
            <a:r>
              <a:rPr lang="en-US" dirty="0" err="1" smtClean="0">
                <a:latin typeface="+mn-lt"/>
              </a:rPr>
              <a:t>Wissensextraktion</a:t>
            </a:r>
            <a:r>
              <a:rPr lang="en-US" dirty="0" smtClean="0">
                <a:latin typeface="+mn-lt"/>
              </a:rPr>
              <a:t>/Data Mining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solidFill>
                  <a:schemeClr val="accent1"/>
                </a:solidFill>
                <a:latin typeface="+mn-lt"/>
              </a:rPr>
              <a:t>C. </a:t>
            </a:r>
            <a:r>
              <a:rPr lang="en-US" dirty="0" err="1" smtClean="0">
                <a:solidFill>
                  <a:schemeClr val="accent1"/>
                </a:solidFill>
                <a:latin typeface="+mn-lt"/>
              </a:rPr>
              <a:t>Rother</a:t>
            </a:r>
            <a:r>
              <a:rPr lang="en-US" dirty="0" smtClean="0">
                <a:solidFill>
                  <a:schemeClr val="accent1"/>
                </a:solidFill>
                <a:latin typeface="+mn-lt"/>
              </a:rPr>
              <a:t>, P. </a:t>
            </a:r>
            <a:r>
              <a:rPr lang="en-US" dirty="0" err="1" smtClean="0">
                <a:solidFill>
                  <a:schemeClr val="accent1"/>
                </a:solidFill>
                <a:latin typeface="+mn-lt"/>
              </a:rPr>
              <a:t>Stadler</a:t>
            </a:r>
            <a:r>
              <a:rPr lang="en-US" dirty="0" smtClean="0">
                <a:solidFill>
                  <a:schemeClr val="accent1"/>
                </a:solidFill>
                <a:latin typeface="+mn-lt"/>
              </a:rPr>
              <a:t>, G. </a:t>
            </a:r>
            <a:r>
              <a:rPr lang="en-US" dirty="0" err="1" smtClean="0">
                <a:solidFill>
                  <a:schemeClr val="accent1"/>
                </a:solidFill>
                <a:latin typeface="+mn-lt"/>
              </a:rPr>
              <a:t>Heyer</a:t>
            </a:r>
            <a:endParaRPr lang="en-US" dirty="0" smtClean="0">
              <a:solidFill>
                <a:schemeClr val="accent1"/>
              </a:solidFill>
              <a:latin typeface="+mn-lt"/>
            </a:endParaRPr>
          </a:p>
          <a:p>
            <a:pPr>
              <a:spcBef>
                <a:spcPts val="1800"/>
              </a:spcBef>
            </a:pPr>
            <a:r>
              <a:rPr lang="en-US" dirty="0" err="1" smtClean="0">
                <a:latin typeface="+mn-lt"/>
              </a:rPr>
              <a:t>Visualisierung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>
                <a:solidFill>
                  <a:schemeClr val="accent1"/>
                </a:solidFill>
                <a:latin typeface="+mn-lt"/>
              </a:rPr>
              <a:t>S. </a:t>
            </a:r>
            <a:r>
              <a:rPr lang="en-US" dirty="0" err="1">
                <a:solidFill>
                  <a:schemeClr val="accent1"/>
                </a:solidFill>
                <a:latin typeface="+mn-lt"/>
              </a:rPr>
              <a:t>Gumhold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, G. </a:t>
            </a:r>
            <a:r>
              <a:rPr lang="en-US" dirty="0" err="1">
                <a:solidFill>
                  <a:schemeClr val="accent1"/>
                </a:solidFill>
                <a:latin typeface="+mn-lt"/>
              </a:rPr>
              <a:t>Scheuermann</a:t>
            </a:r>
            <a:endParaRPr lang="en-US" dirty="0">
              <a:solidFill>
                <a:schemeClr val="accent1"/>
              </a:solidFill>
              <a:latin typeface="+mn-lt"/>
            </a:endParaRPr>
          </a:p>
          <a:p>
            <a:pPr>
              <a:spcBef>
                <a:spcPts val="1800"/>
              </a:spcBef>
            </a:pPr>
            <a:r>
              <a:rPr lang="en-US" dirty="0" err="1">
                <a:latin typeface="+mn-lt"/>
              </a:rPr>
              <a:t>Entwicklung</a:t>
            </a:r>
            <a:r>
              <a:rPr lang="en-US" dirty="0">
                <a:latin typeface="+mn-lt"/>
              </a:rPr>
              <a:t>/</a:t>
            </a:r>
            <a:r>
              <a:rPr lang="en-US" dirty="0" err="1">
                <a:latin typeface="+mn-lt"/>
              </a:rPr>
              <a:t>Betrieb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von</a:t>
            </a:r>
            <a:br>
              <a:rPr lang="en-US" dirty="0" smtClean="0">
                <a:latin typeface="+mn-lt"/>
              </a:rPr>
            </a:br>
            <a:r>
              <a:rPr lang="en-US" dirty="0" err="1" smtClean="0">
                <a:latin typeface="+mn-lt"/>
              </a:rPr>
              <a:t>Diensten</a:t>
            </a:r>
            <a:r>
              <a:rPr lang="en-US" dirty="0" smtClean="0">
                <a:latin typeface="+mn-lt"/>
              </a:rPr>
              <a:t>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solidFill>
                  <a:schemeClr val="accent1"/>
                </a:solidFill>
                <a:latin typeface="+mn-lt"/>
              </a:rPr>
              <a:t>K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.-P. </a:t>
            </a:r>
            <a:r>
              <a:rPr lang="en-US" dirty="0" err="1">
                <a:solidFill>
                  <a:schemeClr val="accent1"/>
                </a:solidFill>
                <a:latin typeface="+mn-lt"/>
              </a:rPr>
              <a:t>Fähnrich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, W.E. </a:t>
            </a:r>
            <a:r>
              <a:rPr lang="en-US" dirty="0" smtClean="0">
                <a:solidFill>
                  <a:schemeClr val="accent1"/>
                </a:solidFill>
                <a:latin typeface="+mn-lt"/>
              </a:rPr>
              <a:t>Nagel, M. </a:t>
            </a:r>
            <a:r>
              <a:rPr lang="en-US" dirty="0" err="1" smtClean="0">
                <a:solidFill>
                  <a:schemeClr val="accent1"/>
                </a:solidFill>
                <a:latin typeface="+mn-lt"/>
              </a:rPr>
              <a:t>Bogdan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ForschungsPARTNER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F414C13A-16BB-42B5-B5F7-8971A7358FC9}" type="slidenum">
              <a:rPr lang="de-DE" smtClean="0"/>
              <a:pPr algn="r"/>
              <a:t>13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 smtClean="0"/>
              <a:t>www.scads.de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0192" y="1269054"/>
            <a:ext cx="762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0671" y="1252276"/>
            <a:ext cx="677761" cy="101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0192" y="2407640"/>
            <a:ext cx="762000" cy="8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7115" y="2407641"/>
            <a:ext cx="713449" cy="8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0192" y="3353955"/>
            <a:ext cx="762000" cy="90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0671" y="3338459"/>
            <a:ext cx="640168" cy="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2151" y="4320330"/>
            <a:ext cx="750252" cy="89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038" y="4320330"/>
            <a:ext cx="717115" cy="93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0192" y="5288947"/>
            <a:ext cx="7334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0315" y="5311940"/>
            <a:ext cx="746838" cy="99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28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3"/>
          </p:nvPr>
        </p:nvSpPr>
        <p:spPr>
          <a:xfrm>
            <a:off x="1260001" y="1692000"/>
            <a:ext cx="4997676" cy="4320000"/>
          </a:xfrm>
        </p:spPr>
        <p:txBody>
          <a:bodyPr/>
          <a:lstStyle/>
          <a:p>
            <a:r>
              <a:rPr lang="de-DE" dirty="0" smtClean="0">
                <a:latin typeface="+mn-lt"/>
              </a:rPr>
              <a:t>Lebenswissenschaften  </a:t>
            </a:r>
            <a:r>
              <a:rPr lang="en-US" dirty="0" smtClean="0">
                <a:solidFill>
                  <a:schemeClr val="accent1"/>
                </a:solidFill>
                <a:latin typeface="+mn-lt"/>
              </a:rPr>
              <a:t>G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. </a:t>
            </a:r>
            <a:r>
              <a:rPr lang="de-DE" dirty="0" smtClean="0">
                <a:solidFill>
                  <a:schemeClr val="accent1"/>
                </a:solidFill>
                <a:latin typeface="+mn-lt"/>
              </a:rPr>
              <a:t>Myers</a:t>
            </a:r>
            <a:endParaRPr lang="de-DE" dirty="0" smtClean="0">
              <a:latin typeface="+mn-lt"/>
            </a:endParaRPr>
          </a:p>
          <a:p>
            <a:pPr>
              <a:spcBef>
                <a:spcPts val="2400"/>
              </a:spcBef>
            </a:pPr>
            <a:r>
              <a:rPr lang="de-DE" dirty="0">
                <a:latin typeface="+mn-lt"/>
              </a:rPr>
              <a:t>Werkstoff- und </a:t>
            </a:r>
            <a:r>
              <a:rPr lang="de-DE" dirty="0" smtClean="0">
                <a:latin typeface="+mn-lt"/>
              </a:rPr>
              <a:t>Ingenieurwissenschaften  </a:t>
            </a:r>
            <a:r>
              <a:rPr lang="de-DE" dirty="0" smtClean="0">
                <a:latin typeface="+mn-lt"/>
              </a:rPr>
              <a:t>    </a:t>
            </a:r>
            <a:r>
              <a:rPr lang="de-DE" dirty="0" smtClean="0">
                <a:solidFill>
                  <a:schemeClr val="accent1"/>
                </a:solidFill>
                <a:latin typeface="+mn-lt"/>
              </a:rPr>
              <a:t>M</a:t>
            </a:r>
            <a:r>
              <a:rPr lang="de-DE" dirty="0" smtClean="0">
                <a:solidFill>
                  <a:schemeClr val="accent1"/>
                </a:solidFill>
                <a:latin typeface="+mn-lt"/>
              </a:rPr>
              <a:t>. </a:t>
            </a:r>
            <a:r>
              <a:rPr lang="de-DE" dirty="0" err="1" smtClean="0">
                <a:solidFill>
                  <a:schemeClr val="accent1"/>
                </a:solidFill>
                <a:latin typeface="+mn-lt"/>
              </a:rPr>
              <a:t>Gude</a:t>
            </a:r>
            <a:endParaRPr lang="de-DE" dirty="0" smtClean="0">
              <a:latin typeface="+mn-lt"/>
            </a:endParaRPr>
          </a:p>
          <a:p>
            <a:pPr>
              <a:spcBef>
                <a:spcPts val="2400"/>
              </a:spcBef>
            </a:pPr>
            <a:r>
              <a:rPr lang="de-DE" dirty="0" smtClean="0">
                <a:latin typeface="+mn-lt"/>
              </a:rPr>
              <a:t>Umwelt-/Verkehrswissenschaften </a:t>
            </a:r>
            <a:r>
              <a:rPr lang="de-DE" dirty="0" smtClean="0">
                <a:latin typeface="+mn-lt"/>
              </a:rPr>
              <a:t>J</a:t>
            </a:r>
            <a:r>
              <a:rPr lang="en-US" dirty="0" smtClean="0">
                <a:solidFill>
                  <a:schemeClr val="accent1"/>
                </a:solidFill>
                <a:latin typeface="+mn-lt"/>
              </a:rPr>
              <a:t>. </a:t>
            </a:r>
            <a:r>
              <a:rPr lang="de-DE" dirty="0" smtClean="0">
                <a:solidFill>
                  <a:schemeClr val="accent1"/>
                </a:solidFill>
                <a:latin typeface="+mn-lt"/>
              </a:rPr>
              <a:t>Schanze</a:t>
            </a:r>
            <a:endParaRPr lang="de-DE" dirty="0" smtClean="0">
              <a:latin typeface="+mn-lt"/>
            </a:endParaRPr>
          </a:p>
          <a:p>
            <a:pPr>
              <a:spcBef>
                <a:spcPts val="3600"/>
              </a:spcBef>
            </a:pPr>
            <a:r>
              <a:rPr lang="de-DE" dirty="0" smtClean="0">
                <a:latin typeface="+mn-lt"/>
              </a:rPr>
              <a:t>Digital </a:t>
            </a:r>
            <a:r>
              <a:rPr lang="de-DE" dirty="0" err="1" smtClean="0">
                <a:latin typeface="+mn-lt"/>
              </a:rPr>
              <a:t>Humanities</a:t>
            </a:r>
            <a:r>
              <a:rPr lang="de-DE" dirty="0" smtClean="0">
                <a:latin typeface="+mn-lt"/>
              </a:rPr>
              <a:t>  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G. </a:t>
            </a:r>
            <a:r>
              <a:rPr lang="en-US" dirty="0" err="1" smtClean="0">
                <a:solidFill>
                  <a:schemeClr val="accent1"/>
                </a:solidFill>
                <a:latin typeface="+mn-lt"/>
              </a:rPr>
              <a:t>Heyer</a:t>
            </a:r>
            <a:endParaRPr lang="de-DE" dirty="0" smtClean="0">
              <a:latin typeface="+mn-lt"/>
            </a:endParaRPr>
          </a:p>
          <a:p>
            <a:pPr>
              <a:spcBef>
                <a:spcPts val="2400"/>
              </a:spcBef>
            </a:pPr>
            <a:r>
              <a:rPr lang="de-DE" dirty="0" smtClean="0">
                <a:latin typeface="+mn-lt"/>
              </a:rPr>
              <a:t>Business Data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+mn-lt"/>
              </a:rPr>
              <a:t> B. </a:t>
            </a:r>
            <a:r>
              <a:rPr lang="de-DE" dirty="0" err="1" smtClean="0">
                <a:solidFill>
                  <a:schemeClr val="accent1"/>
                </a:solidFill>
                <a:latin typeface="+mn-lt"/>
              </a:rPr>
              <a:t>Franczyk</a:t>
            </a:r>
            <a:endParaRPr lang="de-DE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Anwendungskordinatoren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 smtClean="0"/>
              <a:t>www.scads.de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F414C13A-16BB-42B5-B5F7-8971A7358FC9}" type="slidenum">
              <a:rPr lang="de-DE" smtClean="0"/>
              <a:pPr algn="r"/>
              <a:t>14</a:t>
            </a:fld>
            <a:endParaRPr lang="de-DE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8885" y="4188003"/>
            <a:ext cx="686174" cy="98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9553" y="4161637"/>
            <a:ext cx="668109" cy="97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7068" y="1304070"/>
            <a:ext cx="870488" cy="104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334" y="2644211"/>
            <a:ext cx="779440" cy="93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0068" y="2636074"/>
            <a:ext cx="696168" cy="93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29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>
                <a:latin typeface="+mn-lt"/>
              </a:rPr>
              <a:t>BMBF </a:t>
            </a:r>
            <a:r>
              <a:rPr lang="de-DE" dirty="0" err="1" smtClean="0">
                <a:latin typeface="+mn-lt"/>
              </a:rPr>
              <a:t>BigData</a:t>
            </a:r>
            <a:r>
              <a:rPr lang="de-DE" dirty="0" smtClean="0">
                <a:latin typeface="+mn-lt"/>
              </a:rPr>
              <a:t>-Verbundprojekte</a:t>
            </a:r>
          </a:p>
          <a:p>
            <a:pPr lvl="2"/>
            <a:r>
              <a:rPr lang="de-DE" dirty="0" smtClean="0">
                <a:solidFill>
                  <a:schemeClr val="accent1"/>
                </a:solidFill>
                <a:latin typeface="+mn-lt"/>
              </a:rPr>
              <a:t>VAVID</a:t>
            </a:r>
            <a:r>
              <a:rPr lang="de-DE" dirty="0" smtClean="0">
                <a:latin typeface="+mn-lt"/>
              </a:rPr>
              <a:t> - Vergleichende Analyse von ingenieurrelevanten Mess- und Simulationsdaten</a:t>
            </a:r>
          </a:p>
          <a:p>
            <a:pPr lvl="2"/>
            <a:r>
              <a:rPr lang="de-DE" dirty="0" smtClean="0">
                <a:solidFill>
                  <a:schemeClr val="accent1"/>
                </a:solidFill>
                <a:latin typeface="+mn-lt"/>
              </a:rPr>
              <a:t>FEE</a:t>
            </a:r>
            <a:r>
              <a:rPr lang="de-DE" dirty="0" smtClean="0">
                <a:latin typeface="+mn-lt"/>
              </a:rPr>
              <a:t> - Frühzeitige Erkennung und Entscheidungsunterstützung für kritische Situationen im Produktionsumfeld</a:t>
            </a:r>
          </a:p>
          <a:p>
            <a:r>
              <a:rPr lang="de-DE" dirty="0" smtClean="0">
                <a:latin typeface="+mn-lt"/>
              </a:rPr>
              <a:t>BMWI </a:t>
            </a:r>
            <a:r>
              <a:rPr lang="de-DE" dirty="0" err="1" smtClean="0">
                <a:latin typeface="+mn-lt"/>
              </a:rPr>
              <a:t>SmartData</a:t>
            </a:r>
            <a:r>
              <a:rPr lang="de-DE" dirty="0" smtClean="0">
                <a:latin typeface="+mn-lt"/>
              </a:rPr>
              <a:t>-Verbundprojekte </a:t>
            </a:r>
          </a:p>
          <a:p>
            <a:pPr lvl="2"/>
            <a:r>
              <a:rPr lang="de-DE" dirty="0" err="1" smtClean="0">
                <a:solidFill>
                  <a:schemeClr val="accent1"/>
                </a:solidFill>
                <a:latin typeface="+mn-lt"/>
              </a:rPr>
              <a:t>InnOPlan</a:t>
            </a:r>
            <a:r>
              <a:rPr lang="de-DE" dirty="0" smtClean="0">
                <a:latin typeface="+mn-lt"/>
              </a:rPr>
              <a:t> - Innovative, datengetriebene Effizienz OP-übergreifender Prozesslandschaften </a:t>
            </a:r>
          </a:p>
          <a:p>
            <a:pPr lvl="2"/>
            <a:r>
              <a:rPr lang="de-DE" dirty="0" smtClean="0">
                <a:solidFill>
                  <a:schemeClr val="accent1"/>
                </a:solidFill>
                <a:latin typeface="+mn-lt"/>
              </a:rPr>
              <a:t>SAKE</a:t>
            </a:r>
            <a:r>
              <a:rPr lang="de-DE" dirty="0" smtClean="0">
                <a:latin typeface="+mn-lt"/>
              </a:rPr>
              <a:t> - Semantische Analyse Komplexer Ereignisse</a:t>
            </a:r>
          </a:p>
          <a:p>
            <a:pPr lvl="2"/>
            <a:r>
              <a:rPr lang="de-DE" dirty="0" smtClean="0">
                <a:solidFill>
                  <a:schemeClr val="accent1"/>
                </a:solidFill>
                <a:latin typeface="+mn-lt"/>
              </a:rPr>
              <a:t>Smart Data Web </a:t>
            </a:r>
            <a:r>
              <a:rPr lang="de-DE" dirty="0" smtClean="0">
                <a:latin typeface="+mn-lt"/>
              </a:rPr>
              <a:t>- Datenwertschöpfungsketten für industrielle Anwendungen</a:t>
            </a:r>
          </a:p>
          <a:p>
            <a:pPr lvl="2"/>
            <a:r>
              <a:rPr lang="de-DE" dirty="0" err="1" smtClean="0">
                <a:solidFill>
                  <a:schemeClr val="accent1"/>
                </a:solidFill>
                <a:latin typeface="+mn-lt"/>
              </a:rPr>
              <a:t>ExCELL</a:t>
            </a:r>
            <a:r>
              <a:rPr lang="de-DE" dirty="0" smtClean="0">
                <a:latin typeface="+mn-lt"/>
              </a:rPr>
              <a:t> – Echtzeitanalyse und </a:t>
            </a:r>
            <a:r>
              <a:rPr lang="de-DE" dirty="0" err="1" smtClean="0">
                <a:latin typeface="+mn-lt"/>
              </a:rPr>
              <a:t>Crowdsourcing</a:t>
            </a:r>
            <a:r>
              <a:rPr lang="de-DE" dirty="0" smtClean="0">
                <a:latin typeface="+mn-lt"/>
              </a:rPr>
              <a:t> für eine selbstorganisierte City-Logistik</a:t>
            </a:r>
          </a:p>
          <a:p>
            <a:pPr lvl="2"/>
            <a:r>
              <a:rPr lang="de-DE" dirty="0" err="1" smtClean="0">
                <a:solidFill>
                  <a:schemeClr val="accent1"/>
                </a:solidFill>
                <a:latin typeface="+mn-lt"/>
              </a:rPr>
              <a:t>iTESA</a:t>
            </a:r>
            <a:r>
              <a:rPr lang="de-DE" dirty="0" smtClean="0">
                <a:latin typeface="+mn-lt"/>
              </a:rPr>
              <a:t> – Intelligent </a:t>
            </a:r>
            <a:r>
              <a:rPr lang="de-DE" dirty="0" err="1" smtClean="0">
                <a:latin typeface="+mn-lt"/>
              </a:rPr>
              <a:t>Traveler</a:t>
            </a:r>
            <a:r>
              <a:rPr lang="de-DE" dirty="0" smtClean="0">
                <a:latin typeface="+mn-lt"/>
              </a:rPr>
              <a:t> Early Situation </a:t>
            </a:r>
            <a:r>
              <a:rPr lang="de-DE" dirty="0" err="1" smtClean="0">
                <a:latin typeface="+mn-lt"/>
              </a:rPr>
              <a:t>Awareness</a:t>
            </a:r>
            <a:r>
              <a:rPr lang="de-DE" dirty="0" smtClean="0">
                <a:latin typeface="+mn-lt"/>
              </a:rPr>
              <a:t> </a:t>
            </a:r>
          </a:p>
          <a:p>
            <a:pPr lvl="2"/>
            <a:endParaRPr lang="de-DE" dirty="0" smtClean="0">
              <a:latin typeface="+mn-lt"/>
            </a:endParaRPr>
          </a:p>
          <a:p>
            <a:pPr lvl="2"/>
            <a:endParaRPr lang="de-DE" dirty="0" smtClean="0">
              <a:latin typeface="+mn-lt"/>
            </a:endParaRPr>
          </a:p>
          <a:p>
            <a:pPr lvl="2"/>
            <a:endParaRPr lang="de-DE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3481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en-US" smtClean="0"/>
              <a:t>Assoziierte Big Data Projekte</a:t>
            </a:r>
            <a:endParaRPr lang="en-US" altLang="en-US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F414C13A-16BB-42B5-B5F7-8971A7358FC9}" type="slidenum">
              <a:rPr lang="de-DE" smtClean="0"/>
              <a:pPr algn="r"/>
              <a:t>15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 smtClean="0"/>
              <a:t>www.scads.de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89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Inhaltsplatzhalter 2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de-DE" altLang="de-DE" dirty="0" smtClean="0"/>
              <a:t>ScaDS Dresden/Leipzig: gebündelte Big Data Forschungskompetenz der TU Dresden und Uni Leipzig </a:t>
            </a:r>
          </a:p>
          <a:p>
            <a:r>
              <a:rPr lang="de-DE" altLang="de-DE" dirty="0" smtClean="0"/>
              <a:t>Innovationsschwerpunkte: </a:t>
            </a:r>
          </a:p>
          <a:p>
            <a:pPr lvl="1"/>
            <a:r>
              <a:rPr lang="de-DE" altLang="de-DE" dirty="0" smtClean="0"/>
              <a:t>Datenintegration</a:t>
            </a:r>
          </a:p>
          <a:p>
            <a:pPr lvl="1"/>
            <a:r>
              <a:rPr lang="de-DE" altLang="de-DE" dirty="0" smtClean="0"/>
              <a:t>Wissensextraktion</a:t>
            </a:r>
          </a:p>
          <a:p>
            <a:pPr lvl="1"/>
            <a:r>
              <a:rPr lang="de-DE" altLang="de-DE" dirty="0" smtClean="0"/>
              <a:t>visuelle Analyse </a:t>
            </a:r>
          </a:p>
          <a:p>
            <a:r>
              <a:rPr lang="de-DE" altLang="de-DE" dirty="0" smtClean="0"/>
              <a:t>Forschungstransfer in </a:t>
            </a:r>
            <a:r>
              <a:rPr lang="de-DE" altLang="de-DE" dirty="0" smtClean="0"/>
              <a:t>anspruchsvolle </a:t>
            </a:r>
            <a:r>
              <a:rPr lang="de-DE" altLang="de-DE" dirty="0" smtClean="0"/>
              <a:t>Anwendungsbereiche </a:t>
            </a:r>
          </a:p>
          <a:p>
            <a:r>
              <a:rPr lang="de-DE" altLang="de-DE" dirty="0" smtClean="0"/>
              <a:t>Transferkonzept auf Basis eines lösungsorientierten Servicezentrums</a:t>
            </a:r>
          </a:p>
          <a:p>
            <a:r>
              <a:rPr lang="de-DE" altLang="de-DE" dirty="0" smtClean="0"/>
              <a:t>„Data Science“ Ausbildung und Weiterbildung</a:t>
            </a:r>
          </a:p>
        </p:txBody>
      </p:sp>
      <p:sp>
        <p:nvSpPr>
          <p:cNvPr id="3584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smtClean="0"/>
              <a:t>Zusammenfassung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F414C13A-16BB-42B5-B5F7-8971A7358FC9}" type="slidenum">
              <a:rPr lang="de-DE" smtClean="0"/>
              <a:pPr algn="r"/>
              <a:t>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 smtClean="0"/>
              <a:t>www.scads.de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9674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>
                <a:solidFill>
                  <a:schemeClr val="accent1"/>
                </a:solidFill>
              </a:rPr>
              <a:t>Big</a:t>
            </a:r>
            <a:r>
              <a:rPr lang="de-DE"/>
              <a:t> wandelt sich schnell </a:t>
            </a:r>
          </a:p>
          <a:p>
            <a:pPr lvl="1"/>
            <a:r>
              <a:rPr lang="de-DE"/>
              <a:t>Gigabytes, Terabytes (10</a:t>
            </a:r>
            <a:r>
              <a:rPr lang="de-DE" baseline="30000"/>
              <a:t>12</a:t>
            </a:r>
            <a:r>
              <a:rPr lang="de-DE"/>
              <a:t>), Petabytes (10</a:t>
            </a:r>
            <a:r>
              <a:rPr lang="de-DE" baseline="30000"/>
              <a:t>15</a:t>
            </a:r>
            <a:r>
              <a:rPr lang="de-DE"/>
              <a:t>), Exabytes (10</a:t>
            </a:r>
            <a:r>
              <a:rPr lang="de-DE" baseline="30000"/>
              <a:t>18</a:t>
            </a:r>
            <a:r>
              <a:rPr lang="de-DE"/>
              <a:t>), Zettabytes (10</a:t>
            </a:r>
            <a:r>
              <a:rPr lang="de-DE" baseline="30000"/>
              <a:t>21</a:t>
            </a:r>
            <a:r>
              <a:rPr lang="de-DE"/>
              <a:t>),……</a:t>
            </a:r>
          </a:p>
          <a:p>
            <a:pPr lvl="1"/>
            <a:r>
              <a:rPr lang="de-DE"/>
              <a:t>2015 werden voraussichtlich ~8 ZB erzeugt</a:t>
            </a:r>
          </a:p>
          <a:p>
            <a:endParaRPr lang="en-US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Wie groß ist Big Data?</a:t>
            </a:r>
            <a:endParaRPr lang="en-US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5" name="Content Placeholder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2539" y="3518104"/>
            <a:ext cx="5518150" cy="284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TextBox 7"/>
          <p:cNvSpPr txBox="1">
            <a:spLocks noChangeArrowheads="1"/>
          </p:cNvSpPr>
          <p:nvPr/>
        </p:nvSpPr>
        <p:spPr bwMode="auto">
          <a:xfrm>
            <a:off x="4544099" y="6366923"/>
            <a:ext cx="26965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sz="700" dirty="0">
                <a:solidFill>
                  <a:srgbClr val="000000"/>
                </a:solidFill>
                <a:latin typeface="Times New Roman" pitchFamily="18" charset="0"/>
                <a:ea typeface="SimSun"/>
                <a:cs typeface="SimSun"/>
              </a:rPr>
              <a:t>Source: IDC’s Digital Universe study, sponsored by EMC, June 2011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6500" y="3657600"/>
            <a:ext cx="516039" cy="1583510"/>
          </a:xfrm>
          <a:prstGeom prst="rect">
            <a:avLst/>
          </a:prstGeom>
          <a:noFill/>
        </p:spPr>
        <p:txBody>
          <a:bodyPr vert="wordArtVert" wrap="none">
            <a:spAutoFit/>
          </a:bodyPr>
          <a:lstStyle/>
          <a:p>
            <a:pPr algn="ctr" defTabSz="914400">
              <a:defRPr/>
            </a:pP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Data size</a:t>
            </a:r>
          </a:p>
          <a:p>
            <a:pPr algn="ctr" defTabSz="914400">
              <a:defRPr/>
            </a:pPr>
            <a:r>
              <a:rPr lang="en-US" sz="10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Exabytes</a:t>
            </a:r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6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190" y="1428750"/>
            <a:ext cx="7346244" cy="489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Inhaltsplatzhalter 1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el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Data Center</a:t>
            </a:r>
            <a:endParaRPr lang="en-US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706666" y="6327107"/>
            <a:ext cx="105567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sz="700" dirty="0">
                <a:solidFill>
                  <a:srgbClr val="000000"/>
                </a:solidFill>
                <a:latin typeface="Times New Roman" pitchFamily="18" charset="0"/>
                <a:ea typeface="SimSun"/>
                <a:cs typeface="SimSun"/>
              </a:rPr>
              <a:t>Source</a:t>
            </a:r>
            <a:r>
              <a:rPr lang="en-US" altLang="zh-CN" sz="700">
                <a:solidFill>
                  <a:srgbClr val="000000"/>
                </a:solidFill>
                <a:latin typeface="Times New Roman" pitchFamily="18" charset="0"/>
                <a:ea typeface="SimSun"/>
                <a:cs typeface="SimSun"/>
              </a:rPr>
              <a:t>: </a:t>
            </a:r>
            <a:r>
              <a:rPr lang="en-US" altLang="zh-CN" sz="700" smtClean="0">
                <a:solidFill>
                  <a:srgbClr val="000000"/>
                </a:solidFill>
                <a:latin typeface="Times New Roman" pitchFamily="18" charset="0"/>
                <a:ea typeface="SimSun"/>
                <a:cs typeface="SimSun"/>
              </a:rPr>
              <a:t>Google Inc.</a:t>
            </a:r>
            <a:endParaRPr lang="en-US" altLang="zh-CN" sz="700" dirty="0">
              <a:solidFill>
                <a:srgbClr val="000000"/>
              </a:solidFill>
              <a:latin typeface="Times New Roman" pitchFamily="18" charset="0"/>
              <a:ea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5913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352659" y="1456365"/>
            <a:ext cx="8413054" cy="4970030"/>
            <a:chOff x="551434" y="577979"/>
            <a:chExt cx="8413054" cy="4970030"/>
          </a:xfrm>
        </p:grpSpPr>
        <p:sp>
          <p:nvSpPr>
            <p:cNvPr id="13" name="Ellipse 12"/>
            <p:cNvSpPr/>
            <p:nvPr/>
          </p:nvSpPr>
          <p:spPr>
            <a:xfrm>
              <a:off x="4032985" y="2420888"/>
              <a:ext cx="1584176" cy="136815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Open Sans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4149988" y="2672833"/>
              <a:ext cx="13717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 smtClean="0">
                  <a:solidFill>
                    <a:srgbClr val="C00000"/>
                  </a:solidFill>
                  <a:latin typeface="Open Sans"/>
                </a:rPr>
                <a:t>Big Data</a:t>
              </a:r>
              <a:endParaRPr lang="de-DE" sz="2400" b="1" dirty="0">
                <a:solidFill>
                  <a:srgbClr val="C00000"/>
                </a:solidFill>
                <a:latin typeface="Open Sans"/>
              </a:endParaRPr>
            </a:p>
          </p:txBody>
        </p:sp>
        <p:grpSp>
          <p:nvGrpSpPr>
            <p:cNvPr id="15" name="Gruppieren 14"/>
            <p:cNvGrpSpPr/>
            <p:nvPr/>
          </p:nvGrpSpPr>
          <p:grpSpPr>
            <a:xfrm>
              <a:off x="3635896" y="577979"/>
              <a:ext cx="2502278" cy="945396"/>
              <a:chOff x="683568" y="971436"/>
              <a:chExt cx="2502278" cy="945396"/>
            </a:xfrm>
            <a:solidFill>
              <a:schemeClr val="bg1">
                <a:lumMod val="95000"/>
              </a:schemeClr>
            </a:solidFill>
          </p:grpSpPr>
          <p:sp>
            <p:nvSpPr>
              <p:cNvPr id="33" name="Rechteck 32"/>
              <p:cNvSpPr/>
              <p:nvPr/>
            </p:nvSpPr>
            <p:spPr>
              <a:xfrm>
                <a:off x="683568" y="971436"/>
                <a:ext cx="2502278" cy="945396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000">
                  <a:latin typeface="Open Sans"/>
                </a:endParaRPr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811704" y="997858"/>
                <a:ext cx="2318485" cy="8925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chemeClr val="accent1"/>
                    </a:solidFill>
                    <a:latin typeface="Open Sans"/>
                  </a:rPr>
                  <a:t>Volume</a:t>
                </a:r>
              </a:p>
              <a:p>
                <a:r>
                  <a:rPr lang="de-DE" sz="1600" dirty="0" smtClean="0">
                    <a:latin typeface="Open Sans"/>
                  </a:rPr>
                  <a:t>bis zu vielen </a:t>
                </a:r>
                <a:r>
                  <a:rPr lang="de-DE" sz="1600" dirty="0" err="1" smtClean="0">
                    <a:latin typeface="Open Sans"/>
                  </a:rPr>
                  <a:t>Peta</a:t>
                </a:r>
                <a:r>
                  <a:rPr lang="de-DE" sz="1600" dirty="0" smtClean="0">
                    <a:latin typeface="Open Sans"/>
                  </a:rPr>
                  <a:t>- und </a:t>
                </a:r>
                <a:r>
                  <a:rPr lang="de-DE" sz="1600" dirty="0" err="1" smtClean="0">
                    <a:latin typeface="Open Sans"/>
                  </a:rPr>
                  <a:t>Exabyte</a:t>
                </a:r>
                <a:r>
                  <a:rPr lang="de-DE" sz="1600" dirty="0" smtClean="0">
                    <a:latin typeface="Open Sans"/>
                  </a:rPr>
                  <a:t> an Daten</a:t>
                </a:r>
                <a:endParaRPr lang="de-DE" sz="1600" dirty="0">
                  <a:latin typeface="Open Sans"/>
                </a:endParaRPr>
              </a:p>
            </p:txBody>
          </p:sp>
        </p:grpSp>
        <p:grpSp>
          <p:nvGrpSpPr>
            <p:cNvPr id="16" name="Gruppieren 15"/>
            <p:cNvGrpSpPr/>
            <p:nvPr/>
          </p:nvGrpSpPr>
          <p:grpSpPr>
            <a:xfrm>
              <a:off x="551434" y="1916831"/>
              <a:ext cx="2160240" cy="1208947"/>
              <a:chOff x="767458" y="701587"/>
              <a:chExt cx="2160240" cy="1208947"/>
            </a:xfrm>
            <a:solidFill>
              <a:schemeClr val="bg1">
                <a:lumMod val="95000"/>
              </a:schemeClr>
            </a:solidFill>
          </p:grpSpPr>
          <p:sp>
            <p:nvSpPr>
              <p:cNvPr id="31" name="Rechteck 30"/>
              <p:cNvSpPr/>
              <p:nvPr/>
            </p:nvSpPr>
            <p:spPr>
              <a:xfrm>
                <a:off x="767458" y="701587"/>
                <a:ext cx="2160240" cy="1208947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000">
                  <a:latin typeface="Open Sans"/>
                </a:endParaRPr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875290" y="733842"/>
                <a:ext cx="1944216" cy="11387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 err="1" smtClean="0">
                    <a:solidFill>
                      <a:schemeClr val="accent1"/>
                    </a:solidFill>
                    <a:latin typeface="Open Sans"/>
                  </a:rPr>
                  <a:t>Velocity</a:t>
                </a:r>
                <a:endParaRPr lang="de-DE" sz="2000" b="1" dirty="0" smtClean="0">
                  <a:solidFill>
                    <a:schemeClr val="accent1"/>
                  </a:solidFill>
                  <a:latin typeface="Open Sans"/>
                </a:endParaRPr>
              </a:p>
              <a:p>
                <a:r>
                  <a:rPr lang="de-DE" sz="1600" dirty="0">
                    <a:latin typeface="Open Sans"/>
                  </a:rPr>
                  <a:t>s</a:t>
                </a:r>
                <a:r>
                  <a:rPr lang="de-DE" sz="1600" dirty="0" smtClean="0">
                    <a:latin typeface="Open Sans"/>
                  </a:rPr>
                  <a:t>ofortige Analyse </a:t>
                </a:r>
                <a:r>
                  <a:rPr lang="de-DE" sz="1600" dirty="0" smtClean="0">
                    <a:latin typeface="Open Sans"/>
                  </a:rPr>
                  <a:t>dynamischer </a:t>
                </a:r>
                <a:r>
                  <a:rPr lang="de-DE" sz="1600" dirty="0" smtClean="0">
                    <a:latin typeface="Open Sans"/>
                  </a:rPr>
                  <a:t>Datenströme</a:t>
                </a:r>
                <a:endParaRPr lang="de-DE" sz="1600" dirty="0">
                  <a:latin typeface="Open Sans"/>
                </a:endParaRPr>
              </a:p>
            </p:txBody>
          </p:sp>
        </p:grpSp>
        <p:grpSp>
          <p:nvGrpSpPr>
            <p:cNvPr id="17" name="Gruppieren 16"/>
            <p:cNvGrpSpPr/>
            <p:nvPr/>
          </p:nvGrpSpPr>
          <p:grpSpPr>
            <a:xfrm>
              <a:off x="6635692" y="1944155"/>
              <a:ext cx="2328796" cy="1181624"/>
              <a:chOff x="515012" y="764704"/>
              <a:chExt cx="2328796" cy="1181624"/>
            </a:xfrm>
            <a:solidFill>
              <a:schemeClr val="bg1">
                <a:lumMod val="95000"/>
              </a:schemeClr>
            </a:solidFill>
          </p:grpSpPr>
          <p:sp>
            <p:nvSpPr>
              <p:cNvPr id="29" name="Rechteck 28"/>
              <p:cNvSpPr/>
              <p:nvPr/>
            </p:nvSpPr>
            <p:spPr>
              <a:xfrm>
                <a:off x="515012" y="764704"/>
                <a:ext cx="2328796" cy="1152128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000">
                  <a:latin typeface="Open Sans"/>
                </a:endParaRPr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615680" y="807555"/>
                <a:ext cx="2122414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b="1" smtClean="0">
                    <a:solidFill>
                      <a:schemeClr val="accent1"/>
                    </a:solidFill>
                    <a:latin typeface="Open Sans"/>
                  </a:rPr>
                  <a:t>Variety</a:t>
                </a:r>
              </a:p>
              <a:p>
                <a:r>
                  <a:rPr lang="de-DE" sz="1600">
                    <a:latin typeface="Open Sans"/>
                  </a:rPr>
                  <a:t>h</a:t>
                </a:r>
                <a:r>
                  <a:rPr lang="de-DE" sz="1600" smtClean="0">
                    <a:latin typeface="Open Sans"/>
                  </a:rPr>
                  <a:t>eterogene strukturierte, teil- und unstrukturierte Daten</a:t>
                </a:r>
                <a:endParaRPr lang="de-DE" sz="1600">
                  <a:latin typeface="Open Sans"/>
                </a:endParaRPr>
              </a:p>
            </p:txBody>
          </p:sp>
        </p:grpSp>
        <p:grpSp>
          <p:nvGrpSpPr>
            <p:cNvPr id="18" name="Gruppieren 17"/>
            <p:cNvGrpSpPr/>
            <p:nvPr/>
          </p:nvGrpSpPr>
          <p:grpSpPr>
            <a:xfrm>
              <a:off x="1763688" y="4365104"/>
              <a:ext cx="2238190" cy="1182905"/>
              <a:chOff x="683568" y="764704"/>
              <a:chExt cx="2238190" cy="1182905"/>
            </a:xfrm>
            <a:solidFill>
              <a:schemeClr val="bg1">
                <a:lumMod val="95000"/>
              </a:schemeClr>
            </a:solidFill>
          </p:grpSpPr>
          <p:sp>
            <p:nvSpPr>
              <p:cNvPr id="27" name="Rechteck 26"/>
              <p:cNvSpPr/>
              <p:nvPr/>
            </p:nvSpPr>
            <p:spPr>
              <a:xfrm>
                <a:off x="683568" y="764704"/>
                <a:ext cx="2160240" cy="1152128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000">
                  <a:latin typeface="Open Sans"/>
                </a:endParaRPr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689510" y="808836"/>
                <a:ext cx="2232248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 err="1" smtClean="0">
                    <a:solidFill>
                      <a:schemeClr val="accent1"/>
                    </a:solidFill>
                    <a:latin typeface="Open Sans"/>
                  </a:rPr>
                  <a:t>Veracity</a:t>
                </a:r>
                <a:endParaRPr lang="de-DE" sz="2000" b="1" dirty="0" smtClean="0">
                  <a:solidFill>
                    <a:schemeClr val="accent1"/>
                  </a:solidFill>
                  <a:latin typeface="Open Sans"/>
                </a:endParaRPr>
              </a:p>
              <a:p>
                <a:r>
                  <a:rPr lang="de-DE" sz="1600" dirty="0" smtClean="0">
                    <a:latin typeface="Open Sans"/>
                  </a:rPr>
                  <a:t>hohe Qualität und </a:t>
                </a:r>
                <a:r>
                  <a:rPr lang="de-DE" sz="1600" dirty="0" smtClean="0">
                    <a:latin typeface="Open Sans"/>
                  </a:rPr>
                  <a:t>Glaubwürdigkeit </a:t>
                </a:r>
                <a:r>
                  <a:rPr lang="de-DE" sz="1600" dirty="0" smtClean="0">
                    <a:latin typeface="Open Sans"/>
                  </a:rPr>
                  <a:t>der Daten</a:t>
                </a:r>
                <a:endParaRPr lang="de-DE" sz="1600" dirty="0">
                  <a:latin typeface="Open Sans"/>
                </a:endParaRPr>
              </a:p>
            </p:txBody>
          </p:sp>
        </p:grpSp>
        <p:grpSp>
          <p:nvGrpSpPr>
            <p:cNvPr id="19" name="Gruppieren 18"/>
            <p:cNvGrpSpPr/>
            <p:nvPr/>
          </p:nvGrpSpPr>
          <p:grpSpPr>
            <a:xfrm>
              <a:off x="5434006" y="4395881"/>
              <a:ext cx="2160240" cy="1152128"/>
              <a:chOff x="465454" y="764704"/>
              <a:chExt cx="2160240" cy="1152128"/>
            </a:xfrm>
            <a:solidFill>
              <a:schemeClr val="bg1">
                <a:lumMod val="95000"/>
              </a:schemeClr>
            </a:solidFill>
          </p:grpSpPr>
          <p:sp>
            <p:nvSpPr>
              <p:cNvPr id="25" name="Rechteck 24"/>
              <p:cNvSpPr/>
              <p:nvPr/>
            </p:nvSpPr>
            <p:spPr>
              <a:xfrm>
                <a:off x="465454" y="764704"/>
                <a:ext cx="2160240" cy="1152128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000">
                  <a:latin typeface="Open Sans"/>
                </a:endParaRPr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582771" y="778059"/>
                <a:ext cx="1925605" cy="8925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chemeClr val="accent1"/>
                    </a:solidFill>
                    <a:latin typeface="Open Sans"/>
                  </a:rPr>
                  <a:t>Value</a:t>
                </a:r>
              </a:p>
              <a:p>
                <a:r>
                  <a:rPr lang="de-DE" sz="1600" dirty="0" smtClean="0">
                    <a:latin typeface="Open Sans"/>
                  </a:rPr>
                  <a:t>Gewinnung nützlicher Informationen</a:t>
                </a:r>
                <a:endParaRPr lang="de-DE" sz="1600" dirty="0">
                  <a:latin typeface="Open Sans"/>
                </a:endParaRPr>
              </a:p>
            </p:txBody>
          </p:sp>
        </p:grpSp>
        <p:cxnSp>
          <p:nvCxnSpPr>
            <p:cNvPr id="20" name="Gerade Verbindung mit Pfeil 19"/>
            <p:cNvCxnSpPr>
              <a:stCxn id="13" idx="0"/>
            </p:cNvCxnSpPr>
            <p:nvPr/>
          </p:nvCxnSpPr>
          <p:spPr>
            <a:xfrm flipV="1">
              <a:off x="4825073" y="1523375"/>
              <a:ext cx="0" cy="897513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>
            <a:xfrm flipH="1" flipV="1">
              <a:off x="2720063" y="2492897"/>
              <a:ext cx="1368152" cy="288032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>
              <a:endCxn id="29" idx="1"/>
            </p:cNvCxnSpPr>
            <p:nvPr/>
          </p:nvCxnSpPr>
          <p:spPr>
            <a:xfrm flipV="1">
              <a:off x="5551323" y="2520219"/>
              <a:ext cx="1084369" cy="345231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 flipH="1">
              <a:off x="2885754" y="3480433"/>
              <a:ext cx="1279052" cy="851115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>
              <a:endCxn id="25" idx="0"/>
            </p:cNvCxnSpPr>
            <p:nvPr/>
          </p:nvCxnSpPr>
          <p:spPr>
            <a:xfrm>
              <a:off x="5472113" y="3499483"/>
              <a:ext cx="1042013" cy="896398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itel 4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Big DAta Challenges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332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/>
              <a:t>Essentiell für viele Branchen  und Wissenschaftsbereiche</a:t>
            </a:r>
          </a:p>
          <a:p>
            <a:r>
              <a:rPr lang="de-DE"/>
              <a:t>Daten als Produktionsfaktor („data is the new oil“)	</a:t>
            </a:r>
          </a:p>
          <a:p>
            <a:r>
              <a:rPr lang="de-DE"/>
              <a:t>Valide Grundlage für zahlreiche Entscheidungsprozesse</a:t>
            </a:r>
          </a:p>
          <a:p>
            <a:r>
              <a:rPr lang="de-DE"/>
              <a:t>Echtzeitanalyse </a:t>
            </a:r>
            <a:r>
              <a:rPr lang="de-DE" smtClean="0"/>
              <a:t>großer Menge von Roh- </a:t>
            </a:r>
            <a:r>
              <a:rPr lang="de-DE"/>
              <a:t>und Simulationsdaten</a:t>
            </a:r>
          </a:p>
          <a:p>
            <a:r>
              <a:rPr lang="de-DE"/>
              <a:t>Kurzfristige Analysen von Realdaten im </a:t>
            </a:r>
            <a:r>
              <a:rPr lang="de-DE" smtClean="0"/>
              <a:t>Geschäftsleben</a:t>
            </a:r>
          </a:p>
          <a:p>
            <a:pPr lvl="1"/>
            <a:r>
              <a:rPr lang="de-DE" smtClean="0">
                <a:solidFill>
                  <a:schemeClr val="accent6"/>
                </a:solidFill>
              </a:rPr>
              <a:t>Empfehlungsdienste   (Live Recommendations)</a:t>
            </a:r>
          </a:p>
          <a:p>
            <a:pPr lvl="1"/>
            <a:r>
              <a:rPr lang="de-DE" smtClean="0">
                <a:solidFill>
                  <a:schemeClr val="accent6"/>
                </a:solidFill>
              </a:rPr>
              <a:t>Analyse/Optimierung von Produktionsprozessen, Lieferketten, etc.</a:t>
            </a:r>
          </a:p>
          <a:p>
            <a:r>
              <a:rPr lang="de-DE" smtClean="0"/>
              <a:t>Verbesserte Analysen in zahlreichen wissenschaftlichen Anwendungen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Potentiale für Big Data-Technologien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1410DEB-3059-4C70-90AA-88775ACAADB4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851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Inhaltsplatzhalter 308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081" name="Titel 308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>
                <a:latin typeface="+mn-lt"/>
              </a:rPr>
              <a:t>Big </a:t>
            </a:r>
            <a:r>
              <a:rPr lang="de-DE" smtClean="0">
                <a:latin typeface="+mn-lt"/>
              </a:rPr>
              <a:t>Data AnalysE </a:t>
            </a:r>
            <a:r>
              <a:rPr lang="de-DE" smtClean="0">
                <a:latin typeface="+mn-lt"/>
              </a:rPr>
              <a:t>Pipeline</a:t>
            </a:r>
            <a:endParaRPr lang="de-DE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410DEB-3059-4C70-90AA-88775ACAADB4}" type="slidenum">
              <a:rPr lang="de-DE" smtClean="0">
                <a:latin typeface="+mn-lt"/>
              </a:rPr>
              <a:pPr/>
              <a:t>6</a:t>
            </a:fld>
            <a:endParaRPr lang="de-DE">
              <a:latin typeface="+mn-lt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646867" y="1340768"/>
            <a:ext cx="7680554" cy="5040560"/>
            <a:chOff x="751531" y="620688"/>
            <a:chExt cx="7680554" cy="5040560"/>
          </a:xfrm>
        </p:grpSpPr>
        <p:sp>
          <p:nvSpPr>
            <p:cNvPr id="8" name="Abgerundetes Rechteck 7"/>
            <p:cNvSpPr/>
            <p:nvPr/>
          </p:nvSpPr>
          <p:spPr>
            <a:xfrm>
              <a:off x="751531" y="620688"/>
              <a:ext cx="7680554" cy="50405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9" name="Rechteck 8"/>
            <p:cNvSpPr/>
            <p:nvPr/>
          </p:nvSpPr>
          <p:spPr>
            <a:xfrm>
              <a:off x="3992852" y="956921"/>
              <a:ext cx="1102598" cy="19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Integration/</a:t>
              </a:r>
            </a:p>
            <a:p>
              <a:pPr algn="ctr"/>
              <a:r>
                <a:rPr lang="de-DE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Aggregation</a:t>
              </a:r>
              <a:endParaRPr lang="de-DE" sz="12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2640192" y="956920"/>
              <a:ext cx="1002802" cy="19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Extraktion/</a:t>
              </a:r>
            </a:p>
            <a:p>
              <a:pPr algn="ctr"/>
              <a:r>
                <a:rPr lang="de-DE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Cleaning</a:t>
              </a:r>
              <a:r>
                <a:rPr lang="de-DE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/</a:t>
              </a:r>
            </a:p>
            <a:p>
              <a:pPr algn="ctr"/>
              <a:r>
                <a:rPr lang="de-DE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Annotation</a:t>
              </a:r>
              <a:endParaRPr lang="de-DE" sz="12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1150510" y="956922"/>
              <a:ext cx="1045226" cy="19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Daten-</a:t>
              </a:r>
              <a:r>
                <a:rPr lang="de-DE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beschaffung</a:t>
              </a:r>
              <a:endParaRPr lang="de-DE" sz="12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5686682" y="956922"/>
              <a:ext cx="1054855" cy="19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Analyse/</a:t>
              </a:r>
            </a:p>
            <a:p>
              <a:pPr algn="ctr"/>
              <a:r>
                <a:rPr lang="de-DE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Modellierung</a:t>
              </a:r>
              <a:endParaRPr lang="de-DE" sz="12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7153557" y="956922"/>
              <a:ext cx="890120" cy="19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Inter-</a:t>
              </a:r>
              <a:r>
                <a:rPr lang="de-DE" sz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pretation</a:t>
              </a:r>
              <a:endParaRPr lang="de-DE" sz="12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4" name="Gerade Verbindung mit Pfeil 13"/>
            <p:cNvCxnSpPr/>
            <p:nvPr/>
          </p:nvCxnSpPr>
          <p:spPr>
            <a:xfrm>
              <a:off x="835733" y="1685505"/>
              <a:ext cx="31477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>
            <a:xfrm>
              <a:off x="835733" y="2278920"/>
              <a:ext cx="31477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>
              <a:stCxn id="11" idx="3"/>
              <a:endCxn id="10" idx="1"/>
            </p:cNvCxnSpPr>
            <p:nvPr/>
          </p:nvCxnSpPr>
          <p:spPr>
            <a:xfrm flipV="1">
              <a:off x="2195736" y="1945946"/>
              <a:ext cx="444456" cy="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>
              <a:stCxn id="10" idx="3"/>
              <a:endCxn id="9" idx="1"/>
            </p:cNvCxnSpPr>
            <p:nvPr/>
          </p:nvCxnSpPr>
          <p:spPr>
            <a:xfrm>
              <a:off x="3642994" y="1945946"/>
              <a:ext cx="34985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>
              <a:stCxn id="9" idx="3"/>
              <a:endCxn id="12" idx="1"/>
            </p:cNvCxnSpPr>
            <p:nvPr/>
          </p:nvCxnSpPr>
          <p:spPr>
            <a:xfrm>
              <a:off x="5095450" y="1945947"/>
              <a:ext cx="59123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>
              <a:stCxn id="12" idx="3"/>
              <a:endCxn id="13" idx="1"/>
            </p:cNvCxnSpPr>
            <p:nvPr/>
          </p:nvCxnSpPr>
          <p:spPr>
            <a:xfrm>
              <a:off x="6741537" y="1945948"/>
              <a:ext cx="4120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Geschweifte Klammer rechts 20"/>
            <p:cNvSpPr/>
            <p:nvPr/>
          </p:nvSpPr>
          <p:spPr>
            <a:xfrm rot="5400000">
              <a:off x="4320151" y="-194250"/>
              <a:ext cx="523244" cy="7177304"/>
            </a:xfrm>
            <a:prstGeom prst="rightBrac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3332701" y="3861048"/>
              <a:ext cx="503643" cy="15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Heterogenität</a:t>
              </a:r>
              <a:endParaRPr lang="de-DE" sz="14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3836344" y="3861048"/>
              <a:ext cx="503643" cy="15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1400" smtClean="0">
                  <a:solidFill>
                    <a:schemeClr val="tx1"/>
                  </a:solidFill>
                  <a:cs typeface="Arial" panose="020B0604020202020204" pitchFamily="34" charset="0"/>
                </a:rPr>
                <a:t>Volumen</a:t>
              </a:r>
              <a:endParaRPr lang="de-DE" sz="14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4339987" y="3861048"/>
              <a:ext cx="503643" cy="15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1400" smtClean="0">
                  <a:solidFill>
                    <a:schemeClr val="tx1"/>
                  </a:solidFill>
                  <a:cs typeface="Arial" panose="020B0604020202020204" pitchFamily="34" charset="0"/>
                </a:rPr>
                <a:t>Aktualität</a:t>
              </a:r>
              <a:endParaRPr lang="de-DE" sz="14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4843629" y="3861048"/>
              <a:ext cx="503643" cy="15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Privacy</a:t>
              </a:r>
              <a:endParaRPr lang="de-DE" sz="14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5347272" y="3861048"/>
              <a:ext cx="503643" cy="1516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1400" smtClean="0">
                  <a:solidFill>
                    <a:schemeClr val="tx1"/>
                  </a:solidFill>
                  <a:cs typeface="Arial" panose="020B0604020202020204" pitchFamily="34" charset="0"/>
                </a:rPr>
                <a:t>Menschliche</a:t>
              </a:r>
              <a:endParaRPr lang="de-DE" sz="14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de-DE" sz="1400" smtClean="0">
                  <a:solidFill>
                    <a:schemeClr val="tx1"/>
                  </a:solidFill>
                  <a:cs typeface="Arial" panose="020B0604020202020204" pitchFamily="34" charset="0"/>
                </a:rPr>
                <a:t>Kooperation</a:t>
              </a:r>
              <a:endParaRPr lang="de-DE" sz="14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1" name="Gerade Verbindung mit Pfeil 40"/>
          <p:cNvCxnSpPr/>
          <p:nvPr/>
        </p:nvCxnSpPr>
        <p:spPr>
          <a:xfrm>
            <a:off x="7915401" y="2666028"/>
            <a:ext cx="41202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299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Inhaltsplatzhalter 5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BMBF-Ausschreibung 2013 zur Einrichtung von 2 Kompetenzzentren in Deutschland für Big Data</a:t>
            </a:r>
          </a:p>
          <a:p>
            <a:pPr lvl="2"/>
            <a:r>
              <a:rPr lang="de-DE" dirty="0" smtClean="0"/>
              <a:t>mehrstufiges </a:t>
            </a:r>
            <a:r>
              <a:rPr lang="de-DE" dirty="0"/>
              <a:t>Auswahlverfahren</a:t>
            </a:r>
          </a:p>
          <a:p>
            <a:r>
              <a:rPr lang="de-DE" dirty="0" smtClean="0"/>
              <a:t>Ankündigung </a:t>
            </a:r>
            <a:r>
              <a:rPr lang="de-DE" dirty="0"/>
              <a:t>der Gewinner auf der CeBIT 2014</a:t>
            </a:r>
          </a:p>
          <a:p>
            <a:pPr lvl="2"/>
            <a:r>
              <a:rPr lang="de-DE" dirty="0"/>
              <a:t>ScaDS </a:t>
            </a:r>
            <a:r>
              <a:rPr lang="de-DE" dirty="0" smtClean="0"/>
              <a:t>Dresden/Leipzig</a:t>
            </a:r>
          </a:p>
          <a:p>
            <a:pPr lvl="2"/>
            <a:r>
              <a:rPr lang="de-DE" dirty="0" smtClean="0"/>
              <a:t>Berlin </a:t>
            </a:r>
            <a:r>
              <a:rPr lang="de-DE" dirty="0"/>
              <a:t>Big Data Center (BBDC</a:t>
            </a:r>
            <a:r>
              <a:rPr lang="de-DE" dirty="0" smtClean="0"/>
              <a:t>)</a:t>
            </a:r>
          </a:p>
          <a:p>
            <a:r>
              <a:rPr lang="de-DE" dirty="0" smtClean="0"/>
              <a:t>ScaDS </a:t>
            </a:r>
            <a:r>
              <a:rPr lang="de-DE" dirty="0"/>
              <a:t>Dresden/Leipzig (Competence Center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>
                <a:solidFill>
                  <a:schemeClr val="accent1"/>
                </a:solidFill>
              </a:rPr>
              <a:t>Sca</a:t>
            </a:r>
            <a:r>
              <a:rPr lang="de-DE" smtClean="0"/>
              <a:t>lable </a:t>
            </a:r>
            <a:r>
              <a:rPr lang="de-DE" dirty="0">
                <a:solidFill>
                  <a:schemeClr val="accent1"/>
                </a:solidFill>
              </a:rPr>
              <a:t>D</a:t>
            </a:r>
            <a:r>
              <a:rPr lang="de-DE" dirty="0"/>
              <a:t>ata Services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>
                <a:solidFill>
                  <a:schemeClr val="accent1"/>
                </a:solidFill>
              </a:rPr>
              <a:t>S</a:t>
            </a:r>
            <a:r>
              <a:rPr lang="de-DE" dirty="0"/>
              <a:t>olutions Dresden/Leipzig)</a:t>
            </a:r>
          </a:p>
          <a:p>
            <a:pPr lvl="2"/>
            <a:r>
              <a:rPr lang="de-DE" dirty="0" smtClean="0"/>
              <a:t>wissenschaftliche </a:t>
            </a:r>
            <a:r>
              <a:rPr lang="de-DE" dirty="0"/>
              <a:t>Koordinatoren: Nagel (TUD), Rahm (</a:t>
            </a:r>
            <a:r>
              <a:rPr lang="de-DE" dirty="0" smtClean="0"/>
              <a:t>UL)</a:t>
            </a:r>
          </a:p>
          <a:p>
            <a:pPr lvl="2"/>
            <a:r>
              <a:rPr lang="de-DE" dirty="0" smtClean="0"/>
              <a:t>Start</a:t>
            </a:r>
            <a:r>
              <a:rPr lang="de-DE" dirty="0"/>
              <a:t>: Okt</a:t>
            </a:r>
            <a:r>
              <a:rPr lang="de-DE"/>
              <a:t>. </a:t>
            </a:r>
            <a:r>
              <a:rPr lang="de-DE" smtClean="0"/>
              <a:t>2014</a:t>
            </a:r>
          </a:p>
          <a:p>
            <a:pPr lvl="2"/>
            <a:r>
              <a:rPr lang="de-DE" smtClean="0"/>
              <a:t>Laufzeit: zunächst 4 Jahre  </a:t>
            </a:r>
            <a:endParaRPr lang="de-DE" dirty="0" smtClean="0"/>
          </a:p>
          <a:p>
            <a:pPr lvl="2"/>
            <a:r>
              <a:rPr lang="de-DE" dirty="0" smtClean="0"/>
              <a:t>Förderumfang</a:t>
            </a:r>
            <a:r>
              <a:rPr lang="de-DE" dirty="0"/>
              <a:t>: ca</a:t>
            </a:r>
            <a:r>
              <a:rPr lang="de-DE"/>
              <a:t>. </a:t>
            </a:r>
            <a:r>
              <a:rPr lang="de-DE" smtClean="0"/>
              <a:t>5,6 </a:t>
            </a:r>
            <a:r>
              <a:rPr lang="de-DE" dirty="0" smtClean="0"/>
              <a:t>Mio. </a:t>
            </a:r>
            <a:r>
              <a:rPr lang="de-DE" dirty="0"/>
              <a:t>Euro</a:t>
            </a: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Big Data Kompetenzzentrum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F414C13A-16BB-42B5-B5F7-8971A7358FC9}" type="slidenum">
              <a:rPr lang="de-DE" smtClean="0"/>
              <a:pPr algn="r"/>
              <a:t>7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 smtClean="0"/>
              <a:t>www.scads.de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Forschungsland Sachsen</a:t>
            </a:r>
            <a:endParaRPr lang="de-DE" dirty="0"/>
          </a:p>
        </p:txBody>
      </p:sp>
      <p:pic>
        <p:nvPicPr>
          <p:cNvPr id="6" name="Inhaltsplatzhalter 3" descr="Sachs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532" y="1779068"/>
            <a:ext cx="4117543" cy="3125277"/>
          </a:xfrm>
          <a:prstGeom prst="rect">
            <a:avLst/>
          </a:prstGeom>
        </p:spPr>
      </p:pic>
      <p:sp>
        <p:nvSpPr>
          <p:cNvPr id="7" name="Ring 6"/>
          <p:cNvSpPr/>
          <p:nvPr/>
        </p:nvSpPr>
        <p:spPr>
          <a:xfrm>
            <a:off x="1975232" y="1511537"/>
            <a:ext cx="2695994" cy="2567751"/>
          </a:xfrm>
          <a:prstGeom prst="donut">
            <a:avLst/>
          </a:prstGeom>
          <a:solidFill>
            <a:srgbClr val="0074AC">
              <a:alpha val="34902"/>
            </a:srgbClr>
          </a:solidFill>
          <a:ln>
            <a:solidFill>
              <a:srgbClr val="90BEF5">
                <a:alpha val="32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Zusammenführen 14"/>
          <p:cNvSpPr/>
          <p:nvPr/>
        </p:nvSpPr>
        <p:spPr bwMode="auto">
          <a:xfrm>
            <a:off x="2378027" y="2212564"/>
            <a:ext cx="189847" cy="169975"/>
          </a:xfrm>
          <a:prstGeom prst="flowChartMerg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lIns="0" tIns="0" rIns="90000" bIns="46800" anchor="ctr"/>
          <a:lstStyle/>
          <a:p>
            <a:pPr>
              <a:defRPr/>
            </a:pPr>
            <a:endParaRPr lang="de-DE">
              <a:latin typeface="Univers 45 Light" charset="0"/>
              <a:ea typeface="ＭＳ Ｐゴシック" charset="0"/>
            </a:endParaRPr>
          </a:p>
        </p:txBody>
      </p:sp>
      <p:sp>
        <p:nvSpPr>
          <p:cNvPr id="9" name="Zusammenführen 15"/>
          <p:cNvSpPr/>
          <p:nvPr/>
        </p:nvSpPr>
        <p:spPr bwMode="auto">
          <a:xfrm>
            <a:off x="3956235" y="3289740"/>
            <a:ext cx="190896" cy="169976"/>
          </a:xfrm>
          <a:prstGeom prst="flowChartMerg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lIns="0" tIns="0" rIns="90000" bIns="46800" anchor="ctr"/>
          <a:lstStyle/>
          <a:p>
            <a:pPr>
              <a:defRPr/>
            </a:pPr>
            <a:endParaRPr lang="de-DE">
              <a:latin typeface="Univers 45 Light" charset="0"/>
              <a:ea typeface="ＭＳ Ｐゴシック" charset="0"/>
            </a:endParaRPr>
          </a:p>
        </p:txBody>
      </p:sp>
      <p:sp>
        <p:nvSpPr>
          <p:cNvPr id="10" name="Textfeld 16"/>
          <p:cNvSpPr txBox="1">
            <a:spLocks noChangeArrowheads="1"/>
          </p:cNvSpPr>
          <p:nvPr/>
        </p:nvSpPr>
        <p:spPr bwMode="auto">
          <a:xfrm>
            <a:off x="2014560" y="2418825"/>
            <a:ext cx="1376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altLang="de-DE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Leipzig </a:t>
            </a:r>
          </a:p>
        </p:txBody>
      </p:sp>
      <p:sp>
        <p:nvSpPr>
          <p:cNvPr id="11" name="Textfeld 17"/>
          <p:cNvSpPr txBox="1">
            <a:spLocks noChangeArrowheads="1"/>
          </p:cNvSpPr>
          <p:nvPr/>
        </p:nvSpPr>
        <p:spPr bwMode="auto">
          <a:xfrm>
            <a:off x="3267075" y="3502912"/>
            <a:ext cx="147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altLang="de-DE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Dresden 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3"/>
          </p:nvPr>
        </p:nvSpPr>
        <p:spPr>
          <a:xfrm>
            <a:off x="5009926" y="2795412"/>
            <a:ext cx="3263645" cy="2497275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mtClean="0"/>
              <a:t>16 Fraunhofer Institute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mtClean="0"/>
              <a:t>6 Max Planck Institute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mtClean="0"/>
              <a:t>2 Helmholtz Zentren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mtClean="0"/>
              <a:t>1 Helmholtz Institut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mtClean="0"/>
              <a:t>6 Leibnitz Institute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mtClean="0"/>
              <a:t>8 Landeseinrichtungen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mtClean="0"/>
              <a:t>14 Hochschulen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F414C13A-16BB-42B5-B5F7-8971A7358FC9}" type="slidenum">
              <a:rPr lang="de-DE" smtClean="0"/>
              <a:pPr algn="r"/>
              <a:t>8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 smtClean="0"/>
              <a:t>www.scads.de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2694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 smtClean="0"/>
              <a:t>Bündelung und Ausbau der vorhandenen Expertise</a:t>
            </a:r>
          </a:p>
          <a:p>
            <a:r>
              <a:rPr lang="de-DE" dirty="0" smtClean="0"/>
              <a:t>Etablierung von Big Data Services  und Solutions</a:t>
            </a:r>
          </a:p>
          <a:p>
            <a:r>
              <a:rPr lang="de-DE" dirty="0" smtClean="0"/>
              <a:t>Big Data Innovationen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Ziele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14C13A-16BB-42B5-B5F7-8971A7358FC9}" type="slidenum">
              <a:rPr lang="de-DE" smtClean="0"/>
              <a:pPr/>
              <a:t>9</a:t>
            </a:fld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4049302" y="2457603"/>
            <a:ext cx="4362450" cy="3478213"/>
            <a:chOff x="3313113" y="2074863"/>
            <a:chExt cx="5018087" cy="3816350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3968750" y="3122613"/>
              <a:ext cx="4202113" cy="2644775"/>
              <a:chOff x="3968750" y="3122613"/>
              <a:chExt cx="4202113" cy="2644775"/>
            </a:xfrm>
          </p:grpSpPr>
          <p:pic>
            <p:nvPicPr>
              <p:cNvPr id="16" name="Inhaltsplatzhalter 3" descr="Sachsen.png"/>
              <p:cNvPicPr>
                <a:picLocks noChangeAspect="1"/>
              </p:cNvPicPr>
              <p:nvPr/>
            </p:nvPicPr>
            <p:blipFill>
              <a:blip r:embed="rId3"/>
              <a:srcRect l="-10276" r="-10276"/>
              <a:stretch>
                <a:fillRect/>
              </a:stretch>
            </p:blipFill>
            <p:spPr bwMode="auto">
              <a:xfrm>
                <a:off x="3968750" y="3122613"/>
                <a:ext cx="4202113" cy="264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FAA26D3D-D897-4be2-8F04-BA451C77F1D7}"/>
              </a:extLst>
            </p:spPr>
          </p:pic>
          <p:sp>
            <p:nvSpPr>
              <p:cNvPr id="17" name="Ring 22"/>
              <p:cNvSpPr/>
              <p:nvPr/>
            </p:nvSpPr>
            <p:spPr bwMode="auto">
              <a:xfrm>
                <a:off x="4729163" y="3195638"/>
                <a:ext cx="2138362" cy="1908175"/>
              </a:xfrm>
              <a:prstGeom prst="donut">
                <a:avLst/>
              </a:prstGeom>
              <a:solidFill>
                <a:srgbClr val="90BEF5">
                  <a:alpha val="61000"/>
                </a:srgbClr>
              </a:solidFill>
              <a:ln>
                <a:solidFill>
                  <a:srgbClr val="90BEF5">
                    <a:alpha val="32000"/>
                  </a:srgb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" name="Freihandform 30"/>
            <p:cNvSpPr>
              <a:spLocks/>
            </p:cNvSpPr>
            <p:nvPr/>
          </p:nvSpPr>
          <p:spPr bwMode="auto">
            <a:xfrm>
              <a:off x="3313113" y="2074863"/>
              <a:ext cx="3562350" cy="3797300"/>
            </a:xfrm>
            <a:custGeom>
              <a:avLst/>
              <a:gdLst>
                <a:gd name="T0" fmla="*/ 5471664 w 3396556"/>
                <a:gd name="T1" fmla="*/ 1550721 h 3620656"/>
                <a:gd name="T2" fmla="*/ 5444920 w 3396556"/>
                <a:gd name="T3" fmla="*/ 1296722 h 3620656"/>
                <a:gd name="T4" fmla="*/ 5418175 w 3396556"/>
                <a:gd name="T5" fmla="*/ 1256616 h 3620656"/>
                <a:gd name="T6" fmla="*/ 5404804 w 3396556"/>
                <a:gd name="T7" fmla="*/ 1203143 h 3620656"/>
                <a:gd name="T8" fmla="*/ 5351316 w 3396556"/>
                <a:gd name="T9" fmla="*/ 1109568 h 3620656"/>
                <a:gd name="T10" fmla="*/ 5311201 w 3396556"/>
                <a:gd name="T11" fmla="*/ 1029360 h 3620656"/>
                <a:gd name="T12" fmla="*/ 5230972 w 3396556"/>
                <a:gd name="T13" fmla="*/ 962517 h 3620656"/>
                <a:gd name="T14" fmla="*/ 5017028 w 3396556"/>
                <a:gd name="T15" fmla="*/ 748623 h 3620656"/>
                <a:gd name="T16" fmla="*/ 4883311 w 3396556"/>
                <a:gd name="T17" fmla="*/ 628308 h 3620656"/>
                <a:gd name="T18" fmla="*/ 4816453 w 3396556"/>
                <a:gd name="T19" fmla="*/ 574835 h 3620656"/>
                <a:gd name="T20" fmla="*/ 4575766 w 3396556"/>
                <a:gd name="T21" fmla="*/ 360945 h 3620656"/>
                <a:gd name="T22" fmla="*/ 4442048 w 3396556"/>
                <a:gd name="T23" fmla="*/ 294102 h 3620656"/>
                <a:gd name="T24" fmla="*/ 3947301 w 3396556"/>
                <a:gd name="T25" fmla="*/ 106948 h 3620656"/>
                <a:gd name="T26" fmla="*/ 3693241 w 3396556"/>
                <a:gd name="T27" fmla="*/ 80209 h 3620656"/>
                <a:gd name="T28" fmla="*/ 3305464 w 3396556"/>
                <a:gd name="T29" fmla="*/ 13368 h 3620656"/>
                <a:gd name="T30" fmla="*/ 2529913 w 3396556"/>
                <a:gd name="T31" fmla="*/ 0 h 3620656"/>
                <a:gd name="T32" fmla="*/ 1781104 w 3396556"/>
                <a:gd name="T33" fmla="*/ 40105 h 3620656"/>
                <a:gd name="T34" fmla="*/ 1593901 w 3396556"/>
                <a:gd name="T35" fmla="*/ 106948 h 3620656"/>
                <a:gd name="T36" fmla="*/ 1219497 w 3396556"/>
                <a:gd name="T37" fmla="*/ 253996 h 3620656"/>
                <a:gd name="T38" fmla="*/ 938693 w 3396556"/>
                <a:gd name="T39" fmla="*/ 521363 h 3620656"/>
                <a:gd name="T40" fmla="*/ 564290 w 3396556"/>
                <a:gd name="T41" fmla="*/ 868938 h 3620656"/>
                <a:gd name="T42" fmla="*/ 82913 w 3396556"/>
                <a:gd name="T43" fmla="*/ 1684402 h 3620656"/>
                <a:gd name="T44" fmla="*/ 16053 w 3396556"/>
                <a:gd name="T45" fmla="*/ 1898294 h 3620656"/>
                <a:gd name="T46" fmla="*/ 16053 w 3396556"/>
                <a:gd name="T47" fmla="*/ 2245868 h 3620656"/>
                <a:gd name="T48" fmla="*/ 29425 w 3396556"/>
                <a:gd name="T49" fmla="*/ 2366183 h 3620656"/>
                <a:gd name="T50" fmla="*/ 470689 w 3396556"/>
                <a:gd name="T51" fmla="*/ 3288593 h 3620656"/>
                <a:gd name="T52" fmla="*/ 885209 w 3396556"/>
                <a:gd name="T53" fmla="*/ 4063953 h 3620656"/>
                <a:gd name="T54" fmla="*/ 1085781 w 3396556"/>
                <a:gd name="T55" fmla="*/ 4277843 h 3620656"/>
                <a:gd name="T56" fmla="*/ 1299725 w 3396556"/>
                <a:gd name="T57" fmla="*/ 4638788 h 3620656"/>
                <a:gd name="T58" fmla="*/ 1660760 w 3396556"/>
                <a:gd name="T59" fmla="*/ 5053204 h 3620656"/>
                <a:gd name="T60" fmla="*/ 1714247 w 3396556"/>
                <a:gd name="T61" fmla="*/ 5120044 h 3620656"/>
                <a:gd name="T62" fmla="*/ 1781104 w 3396556"/>
                <a:gd name="T63" fmla="*/ 5200255 h 3620656"/>
                <a:gd name="T64" fmla="*/ 1847963 w 3396556"/>
                <a:gd name="T65" fmla="*/ 5280466 h 3620656"/>
                <a:gd name="T66" fmla="*/ 1968308 w 3396556"/>
                <a:gd name="T67" fmla="*/ 5387410 h 3620656"/>
                <a:gd name="T68" fmla="*/ 2021795 w 3396556"/>
                <a:gd name="T69" fmla="*/ 5440885 h 3620656"/>
                <a:gd name="T70" fmla="*/ 2115394 w 3396556"/>
                <a:gd name="T71" fmla="*/ 5494356 h 3620656"/>
                <a:gd name="T72" fmla="*/ 2208994 w 3396556"/>
                <a:gd name="T73" fmla="*/ 5574566 h 3620656"/>
                <a:gd name="T74" fmla="*/ 2463054 w 3396556"/>
                <a:gd name="T75" fmla="*/ 5668146 h 3620656"/>
                <a:gd name="T76" fmla="*/ 2690371 w 3396556"/>
                <a:gd name="T77" fmla="*/ 5721619 h 3620656"/>
                <a:gd name="T78" fmla="*/ 2957803 w 3396556"/>
                <a:gd name="T79" fmla="*/ 5815196 h 3620656"/>
                <a:gd name="T80" fmla="*/ 3118264 w 3396556"/>
                <a:gd name="T81" fmla="*/ 5828564 h 3620656"/>
                <a:gd name="T82" fmla="*/ 3465922 w 3396556"/>
                <a:gd name="T83" fmla="*/ 5815196 h 3620656"/>
                <a:gd name="T84" fmla="*/ 3626382 w 3396556"/>
                <a:gd name="T85" fmla="*/ 5694880 h 3620656"/>
                <a:gd name="T86" fmla="*/ 3706611 w 3396556"/>
                <a:gd name="T87" fmla="*/ 5601305 h 3620656"/>
                <a:gd name="T88" fmla="*/ 3773468 w 3396556"/>
                <a:gd name="T89" fmla="*/ 5547830 h 3620656"/>
                <a:gd name="T90" fmla="*/ 3826954 w 3396556"/>
                <a:gd name="T91" fmla="*/ 5467623 h 3620656"/>
                <a:gd name="T92" fmla="*/ 3920558 w 3396556"/>
                <a:gd name="T93" fmla="*/ 5347307 h 3620656"/>
                <a:gd name="T94" fmla="*/ 3974043 w 3396556"/>
                <a:gd name="T95" fmla="*/ 5240360 h 3620656"/>
                <a:gd name="T96" fmla="*/ 3987415 w 3396556"/>
                <a:gd name="T97" fmla="*/ 5200255 h 3620656"/>
                <a:gd name="T98" fmla="*/ 4081014 w 3396556"/>
                <a:gd name="T99" fmla="*/ 5120044 h 3620656"/>
                <a:gd name="T100" fmla="*/ 4134502 w 3396556"/>
                <a:gd name="T101" fmla="*/ 5053204 h 3620656"/>
                <a:gd name="T102" fmla="*/ 4201361 w 3396556"/>
                <a:gd name="T103" fmla="*/ 4999733 h 36206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396556" h="3620656">
                  <a:moveTo>
                    <a:pt x="3396556" y="962818"/>
                  </a:moveTo>
                  <a:cubicBezTo>
                    <a:pt x="3391022" y="910250"/>
                    <a:pt x="3389411" y="857120"/>
                    <a:pt x="3379955" y="805115"/>
                  </a:cubicBezTo>
                  <a:cubicBezTo>
                    <a:pt x="3378170" y="795300"/>
                    <a:pt x="3367284" y="789383"/>
                    <a:pt x="3363354" y="780214"/>
                  </a:cubicBezTo>
                  <a:cubicBezTo>
                    <a:pt x="3358860" y="769729"/>
                    <a:pt x="3359774" y="757399"/>
                    <a:pt x="3355053" y="747014"/>
                  </a:cubicBezTo>
                  <a:cubicBezTo>
                    <a:pt x="3345822" y="726707"/>
                    <a:pt x="3332427" y="708553"/>
                    <a:pt x="3321851" y="688913"/>
                  </a:cubicBezTo>
                  <a:cubicBezTo>
                    <a:pt x="3313052" y="672572"/>
                    <a:pt x="3308703" y="653476"/>
                    <a:pt x="3296950" y="639112"/>
                  </a:cubicBezTo>
                  <a:cubicBezTo>
                    <a:pt x="3283266" y="622388"/>
                    <a:pt x="3262779" y="612531"/>
                    <a:pt x="3247147" y="597611"/>
                  </a:cubicBezTo>
                  <a:cubicBezTo>
                    <a:pt x="3201861" y="554385"/>
                    <a:pt x="3160874" y="506689"/>
                    <a:pt x="3114340" y="464809"/>
                  </a:cubicBezTo>
                  <a:cubicBezTo>
                    <a:pt x="3086672" y="439908"/>
                    <a:pt x="3059465" y="414485"/>
                    <a:pt x="3031335" y="390107"/>
                  </a:cubicBezTo>
                  <a:cubicBezTo>
                    <a:pt x="3017947" y="378505"/>
                    <a:pt x="3003202" y="368531"/>
                    <a:pt x="2989833" y="356907"/>
                  </a:cubicBezTo>
                  <a:cubicBezTo>
                    <a:pt x="2939550" y="313185"/>
                    <a:pt x="2900023" y="253903"/>
                    <a:pt x="2840424" y="224104"/>
                  </a:cubicBezTo>
                  <a:cubicBezTo>
                    <a:pt x="2812756" y="210270"/>
                    <a:pt x="2784794" y="197010"/>
                    <a:pt x="2757420" y="182603"/>
                  </a:cubicBezTo>
                  <a:cubicBezTo>
                    <a:pt x="2648100" y="125068"/>
                    <a:pt x="2605514" y="82738"/>
                    <a:pt x="2450303" y="66401"/>
                  </a:cubicBezTo>
                  <a:cubicBezTo>
                    <a:pt x="2397733" y="60868"/>
                    <a:pt x="2344901" y="57429"/>
                    <a:pt x="2292594" y="49801"/>
                  </a:cubicBezTo>
                  <a:cubicBezTo>
                    <a:pt x="2212024" y="38052"/>
                    <a:pt x="2133109" y="13902"/>
                    <a:pt x="2051880" y="8300"/>
                  </a:cubicBezTo>
                  <a:cubicBezTo>
                    <a:pt x="1891761" y="-2742"/>
                    <a:pt x="1730929" y="2767"/>
                    <a:pt x="1570453" y="0"/>
                  </a:cubicBezTo>
                  <a:cubicBezTo>
                    <a:pt x="1498495" y="1999"/>
                    <a:pt x="1213148" y="2764"/>
                    <a:pt x="1105627" y="24900"/>
                  </a:cubicBezTo>
                  <a:cubicBezTo>
                    <a:pt x="1065340" y="33194"/>
                    <a:pt x="1028442" y="53394"/>
                    <a:pt x="989421" y="66401"/>
                  </a:cubicBezTo>
                  <a:cubicBezTo>
                    <a:pt x="800151" y="129489"/>
                    <a:pt x="914929" y="78745"/>
                    <a:pt x="757008" y="157703"/>
                  </a:cubicBezTo>
                  <a:cubicBezTo>
                    <a:pt x="514200" y="424782"/>
                    <a:pt x="833327" y="82726"/>
                    <a:pt x="582698" y="323706"/>
                  </a:cubicBezTo>
                  <a:cubicBezTo>
                    <a:pt x="342120" y="555022"/>
                    <a:pt x="569880" y="370596"/>
                    <a:pt x="350285" y="539510"/>
                  </a:cubicBezTo>
                  <a:cubicBezTo>
                    <a:pt x="306857" y="609660"/>
                    <a:pt x="109606" y="910168"/>
                    <a:pt x="51468" y="1045819"/>
                  </a:cubicBezTo>
                  <a:cubicBezTo>
                    <a:pt x="33198" y="1088448"/>
                    <a:pt x="23800" y="1134354"/>
                    <a:pt x="9966" y="1178622"/>
                  </a:cubicBezTo>
                  <a:cubicBezTo>
                    <a:pt x="-4955" y="1283057"/>
                    <a:pt x="-1584" y="1232730"/>
                    <a:pt x="9966" y="1394425"/>
                  </a:cubicBezTo>
                  <a:cubicBezTo>
                    <a:pt x="11751" y="1419415"/>
                    <a:pt x="10599" y="1445275"/>
                    <a:pt x="18266" y="1469127"/>
                  </a:cubicBezTo>
                  <a:cubicBezTo>
                    <a:pt x="61039" y="1602193"/>
                    <a:pt x="285996" y="2029147"/>
                    <a:pt x="292182" y="2041837"/>
                  </a:cubicBezTo>
                  <a:cubicBezTo>
                    <a:pt x="390945" y="2244420"/>
                    <a:pt x="416032" y="2339741"/>
                    <a:pt x="549496" y="2523246"/>
                  </a:cubicBezTo>
                  <a:cubicBezTo>
                    <a:pt x="585187" y="2572319"/>
                    <a:pt x="638056" y="2607162"/>
                    <a:pt x="674003" y="2656048"/>
                  </a:cubicBezTo>
                  <a:cubicBezTo>
                    <a:pt x="770569" y="2787373"/>
                    <a:pt x="725917" y="2781287"/>
                    <a:pt x="806810" y="2880153"/>
                  </a:cubicBezTo>
                  <a:cubicBezTo>
                    <a:pt x="871748" y="2959519"/>
                    <a:pt x="960173" y="3052560"/>
                    <a:pt x="1030923" y="3137457"/>
                  </a:cubicBezTo>
                  <a:cubicBezTo>
                    <a:pt x="1042265" y="3151067"/>
                    <a:pt x="1052906" y="3165247"/>
                    <a:pt x="1064125" y="3178958"/>
                  </a:cubicBezTo>
                  <a:cubicBezTo>
                    <a:pt x="1077809" y="3195682"/>
                    <a:pt x="1091793" y="3212159"/>
                    <a:pt x="1105627" y="3228759"/>
                  </a:cubicBezTo>
                  <a:cubicBezTo>
                    <a:pt x="1119461" y="3245359"/>
                    <a:pt x="1131850" y="3263280"/>
                    <a:pt x="1147130" y="3278560"/>
                  </a:cubicBezTo>
                  <a:cubicBezTo>
                    <a:pt x="1208615" y="3340042"/>
                    <a:pt x="1123796" y="3256729"/>
                    <a:pt x="1221834" y="3344961"/>
                  </a:cubicBezTo>
                  <a:cubicBezTo>
                    <a:pt x="1233468" y="3355431"/>
                    <a:pt x="1242378" y="3368957"/>
                    <a:pt x="1255036" y="3378162"/>
                  </a:cubicBezTo>
                  <a:cubicBezTo>
                    <a:pt x="1273076" y="3391282"/>
                    <a:pt x="1294987" y="3398397"/>
                    <a:pt x="1313139" y="3411362"/>
                  </a:cubicBezTo>
                  <a:cubicBezTo>
                    <a:pt x="1333896" y="3426188"/>
                    <a:pt x="1350018" y="3447014"/>
                    <a:pt x="1371242" y="3461163"/>
                  </a:cubicBezTo>
                  <a:cubicBezTo>
                    <a:pt x="1432008" y="3501673"/>
                    <a:pt x="1456926" y="3496520"/>
                    <a:pt x="1528951" y="3519264"/>
                  </a:cubicBezTo>
                  <a:cubicBezTo>
                    <a:pt x="1644813" y="3555851"/>
                    <a:pt x="1544305" y="3538493"/>
                    <a:pt x="1670059" y="3552465"/>
                  </a:cubicBezTo>
                  <a:cubicBezTo>
                    <a:pt x="1717550" y="3571460"/>
                    <a:pt x="1784946" y="3601271"/>
                    <a:pt x="1836068" y="3610566"/>
                  </a:cubicBezTo>
                  <a:cubicBezTo>
                    <a:pt x="1868848" y="3616526"/>
                    <a:pt x="1902472" y="3616099"/>
                    <a:pt x="1935674" y="3618866"/>
                  </a:cubicBezTo>
                  <a:cubicBezTo>
                    <a:pt x="2007611" y="3616099"/>
                    <a:pt x="2081866" y="3628887"/>
                    <a:pt x="2151486" y="3610566"/>
                  </a:cubicBezTo>
                  <a:cubicBezTo>
                    <a:pt x="2191621" y="3600004"/>
                    <a:pt x="2224081" y="3567374"/>
                    <a:pt x="2251091" y="3535864"/>
                  </a:cubicBezTo>
                  <a:cubicBezTo>
                    <a:pt x="2267692" y="3516497"/>
                    <a:pt x="2282857" y="3495800"/>
                    <a:pt x="2300894" y="3477763"/>
                  </a:cubicBezTo>
                  <a:cubicBezTo>
                    <a:pt x="2313421" y="3465236"/>
                    <a:pt x="2330544" y="3457731"/>
                    <a:pt x="2342396" y="3444563"/>
                  </a:cubicBezTo>
                  <a:cubicBezTo>
                    <a:pt x="2355743" y="3429734"/>
                    <a:pt x="2363134" y="3410341"/>
                    <a:pt x="2375598" y="3394762"/>
                  </a:cubicBezTo>
                  <a:cubicBezTo>
                    <a:pt x="2446978" y="3305541"/>
                    <a:pt x="2373154" y="3420966"/>
                    <a:pt x="2433702" y="3320061"/>
                  </a:cubicBezTo>
                  <a:cubicBezTo>
                    <a:pt x="2450291" y="3237114"/>
                    <a:pt x="2427045" y="3313444"/>
                    <a:pt x="2466903" y="3253659"/>
                  </a:cubicBezTo>
                  <a:cubicBezTo>
                    <a:pt x="2471756" y="3246379"/>
                    <a:pt x="2470351" y="3236039"/>
                    <a:pt x="2475204" y="3228759"/>
                  </a:cubicBezTo>
                  <a:cubicBezTo>
                    <a:pt x="2493278" y="3201649"/>
                    <a:pt x="2510288" y="3201975"/>
                    <a:pt x="2533307" y="3178958"/>
                  </a:cubicBezTo>
                  <a:cubicBezTo>
                    <a:pt x="2576451" y="3135816"/>
                    <a:pt x="2525437" y="3170314"/>
                    <a:pt x="2566509" y="3137457"/>
                  </a:cubicBezTo>
                  <a:cubicBezTo>
                    <a:pt x="2618870" y="3095569"/>
                    <a:pt x="2567923" y="3144343"/>
                    <a:pt x="2608011" y="3104257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90000" bIns="46800" anchor="ctr"/>
            <a:lstStyle/>
            <a:p>
              <a:endParaRPr lang="en-US"/>
            </a:p>
          </p:txBody>
        </p:sp>
        <p:pic>
          <p:nvPicPr>
            <p:cNvPr id="14" name="Bild 2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34075" y="2820988"/>
              <a:ext cx="2397125" cy="2287587"/>
            </a:xfrm>
            <a:prstGeom prst="rect">
              <a:avLst/>
            </a:prstGeom>
            <a:effectLst>
              <a:outerShdw blurRad="50800" dist="38100" dir="102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Bild 15" descr="HPC-ZIH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8413" y="2519363"/>
              <a:ext cx="2540000" cy="3371850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8" name="Gruppieren 17"/>
          <p:cNvGrpSpPr/>
          <p:nvPr/>
        </p:nvGrpSpPr>
        <p:grpSpPr>
          <a:xfrm>
            <a:off x="4159940" y="2989947"/>
            <a:ext cx="4096228" cy="2824941"/>
            <a:chOff x="3218310" y="2074863"/>
            <a:chExt cx="5510303" cy="3797300"/>
          </a:xfrm>
        </p:grpSpPr>
        <p:sp>
          <p:nvSpPr>
            <p:cNvPr id="26" name="Freihandform 30"/>
            <p:cNvSpPr>
              <a:spLocks/>
            </p:cNvSpPr>
            <p:nvPr/>
          </p:nvSpPr>
          <p:spPr bwMode="auto">
            <a:xfrm>
              <a:off x="3313113" y="2074863"/>
              <a:ext cx="3562350" cy="3797300"/>
            </a:xfrm>
            <a:custGeom>
              <a:avLst/>
              <a:gdLst>
                <a:gd name="T0" fmla="*/ 5471664 w 3396556"/>
                <a:gd name="T1" fmla="*/ 1550721 h 3620656"/>
                <a:gd name="T2" fmla="*/ 5444920 w 3396556"/>
                <a:gd name="T3" fmla="*/ 1296722 h 3620656"/>
                <a:gd name="T4" fmla="*/ 5418175 w 3396556"/>
                <a:gd name="T5" fmla="*/ 1256616 h 3620656"/>
                <a:gd name="T6" fmla="*/ 5404804 w 3396556"/>
                <a:gd name="T7" fmla="*/ 1203143 h 3620656"/>
                <a:gd name="T8" fmla="*/ 5351316 w 3396556"/>
                <a:gd name="T9" fmla="*/ 1109568 h 3620656"/>
                <a:gd name="T10" fmla="*/ 5311201 w 3396556"/>
                <a:gd name="T11" fmla="*/ 1029360 h 3620656"/>
                <a:gd name="T12" fmla="*/ 5230972 w 3396556"/>
                <a:gd name="T13" fmla="*/ 962517 h 3620656"/>
                <a:gd name="T14" fmla="*/ 5017028 w 3396556"/>
                <a:gd name="T15" fmla="*/ 748623 h 3620656"/>
                <a:gd name="T16" fmla="*/ 4883311 w 3396556"/>
                <a:gd name="T17" fmla="*/ 628308 h 3620656"/>
                <a:gd name="T18" fmla="*/ 4816453 w 3396556"/>
                <a:gd name="T19" fmla="*/ 574835 h 3620656"/>
                <a:gd name="T20" fmla="*/ 4575766 w 3396556"/>
                <a:gd name="T21" fmla="*/ 360945 h 3620656"/>
                <a:gd name="T22" fmla="*/ 4442048 w 3396556"/>
                <a:gd name="T23" fmla="*/ 294102 h 3620656"/>
                <a:gd name="T24" fmla="*/ 3947301 w 3396556"/>
                <a:gd name="T25" fmla="*/ 106948 h 3620656"/>
                <a:gd name="T26" fmla="*/ 3693241 w 3396556"/>
                <a:gd name="T27" fmla="*/ 80209 h 3620656"/>
                <a:gd name="T28" fmla="*/ 3305464 w 3396556"/>
                <a:gd name="T29" fmla="*/ 13368 h 3620656"/>
                <a:gd name="T30" fmla="*/ 2529913 w 3396556"/>
                <a:gd name="T31" fmla="*/ 0 h 3620656"/>
                <a:gd name="T32" fmla="*/ 1781104 w 3396556"/>
                <a:gd name="T33" fmla="*/ 40105 h 3620656"/>
                <a:gd name="T34" fmla="*/ 1593901 w 3396556"/>
                <a:gd name="T35" fmla="*/ 106948 h 3620656"/>
                <a:gd name="T36" fmla="*/ 1219497 w 3396556"/>
                <a:gd name="T37" fmla="*/ 253996 h 3620656"/>
                <a:gd name="T38" fmla="*/ 938693 w 3396556"/>
                <a:gd name="T39" fmla="*/ 521363 h 3620656"/>
                <a:gd name="T40" fmla="*/ 564290 w 3396556"/>
                <a:gd name="T41" fmla="*/ 868938 h 3620656"/>
                <a:gd name="T42" fmla="*/ 82913 w 3396556"/>
                <a:gd name="T43" fmla="*/ 1684402 h 3620656"/>
                <a:gd name="T44" fmla="*/ 16053 w 3396556"/>
                <a:gd name="T45" fmla="*/ 1898294 h 3620656"/>
                <a:gd name="T46" fmla="*/ 16053 w 3396556"/>
                <a:gd name="T47" fmla="*/ 2245868 h 3620656"/>
                <a:gd name="T48" fmla="*/ 29425 w 3396556"/>
                <a:gd name="T49" fmla="*/ 2366183 h 3620656"/>
                <a:gd name="T50" fmla="*/ 470689 w 3396556"/>
                <a:gd name="T51" fmla="*/ 3288593 h 3620656"/>
                <a:gd name="T52" fmla="*/ 885209 w 3396556"/>
                <a:gd name="T53" fmla="*/ 4063953 h 3620656"/>
                <a:gd name="T54" fmla="*/ 1085781 w 3396556"/>
                <a:gd name="T55" fmla="*/ 4277843 h 3620656"/>
                <a:gd name="T56" fmla="*/ 1299725 w 3396556"/>
                <a:gd name="T57" fmla="*/ 4638788 h 3620656"/>
                <a:gd name="T58" fmla="*/ 1660760 w 3396556"/>
                <a:gd name="T59" fmla="*/ 5053204 h 3620656"/>
                <a:gd name="T60" fmla="*/ 1714247 w 3396556"/>
                <a:gd name="T61" fmla="*/ 5120044 h 3620656"/>
                <a:gd name="T62" fmla="*/ 1781104 w 3396556"/>
                <a:gd name="T63" fmla="*/ 5200255 h 3620656"/>
                <a:gd name="T64" fmla="*/ 1847963 w 3396556"/>
                <a:gd name="T65" fmla="*/ 5280466 h 3620656"/>
                <a:gd name="T66" fmla="*/ 1968308 w 3396556"/>
                <a:gd name="T67" fmla="*/ 5387410 h 3620656"/>
                <a:gd name="T68" fmla="*/ 2021795 w 3396556"/>
                <a:gd name="T69" fmla="*/ 5440885 h 3620656"/>
                <a:gd name="T70" fmla="*/ 2115394 w 3396556"/>
                <a:gd name="T71" fmla="*/ 5494356 h 3620656"/>
                <a:gd name="T72" fmla="*/ 2208994 w 3396556"/>
                <a:gd name="T73" fmla="*/ 5574566 h 3620656"/>
                <a:gd name="T74" fmla="*/ 2463054 w 3396556"/>
                <a:gd name="T75" fmla="*/ 5668146 h 3620656"/>
                <a:gd name="T76" fmla="*/ 2690371 w 3396556"/>
                <a:gd name="T77" fmla="*/ 5721619 h 3620656"/>
                <a:gd name="T78" fmla="*/ 2957803 w 3396556"/>
                <a:gd name="T79" fmla="*/ 5815196 h 3620656"/>
                <a:gd name="T80" fmla="*/ 3118264 w 3396556"/>
                <a:gd name="T81" fmla="*/ 5828564 h 3620656"/>
                <a:gd name="T82" fmla="*/ 3465922 w 3396556"/>
                <a:gd name="T83" fmla="*/ 5815196 h 3620656"/>
                <a:gd name="T84" fmla="*/ 3626382 w 3396556"/>
                <a:gd name="T85" fmla="*/ 5694880 h 3620656"/>
                <a:gd name="T86" fmla="*/ 3706611 w 3396556"/>
                <a:gd name="T87" fmla="*/ 5601305 h 3620656"/>
                <a:gd name="T88" fmla="*/ 3773468 w 3396556"/>
                <a:gd name="T89" fmla="*/ 5547830 h 3620656"/>
                <a:gd name="T90" fmla="*/ 3826954 w 3396556"/>
                <a:gd name="T91" fmla="*/ 5467623 h 3620656"/>
                <a:gd name="T92" fmla="*/ 3920558 w 3396556"/>
                <a:gd name="T93" fmla="*/ 5347307 h 3620656"/>
                <a:gd name="T94" fmla="*/ 3974043 w 3396556"/>
                <a:gd name="T95" fmla="*/ 5240360 h 3620656"/>
                <a:gd name="T96" fmla="*/ 3987415 w 3396556"/>
                <a:gd name="T97" fmla="*/ 5200255 h 3620656"/>
                <a:gd name="T98" fmla="*/ 4081014 w 3396556"/>
                <a:gd name="T99" fmla="*/ 5120044 h 3620656"/>
                <a:gd name="T100" fmla="*/ 4134502 w 3396556"/>
                <a:gd name="T101" fmla="*/ 5053204 h 3620656"/>
                <a:gd name="T102" fmla="*/ 4201361 w 3396556"/>
                <a:gd name="T103" fmla="*/ 4999733 h 36206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396556" h="3620656">
                  <a:moveTo>
                    <a:pt x="3396556" y="962818"/>
                  </a:moveTo>
                  <a:cubicBezTo>
                    <a:pt x="3391022" y="910250"/>
                    <a:pt x="3389411" y="857120"/>
                    <a:pt x="3379955" y="805115"/>
                  </a:cubicBezTo>
                  <a:cubicBezTo>
                    <a:pt x="3378170" y="795300"/>
                    <a:pt x="3367284" y="789383"/>
                    <a:pt x="3363354" y="780214"/>
                  </a:cubicBezTo>
                  <a:cubicBezTo>
                    <a:pt x="3358860" y="769729"/>
                    <a:pt x="3359774" y="757399"/>
                    <a:pt x="3355053" y="747014"/>
                  </a:cubicBezTo>
                  <a:cubicBezTo>
                    <a:pt x="3345822" y="726707"/>
                    <a:pt x="3332427" y="708553"/>
                    <a:pt x="3321851" y="688913"/>
                  </a:cubicBezTo>
                  <a:cubicBezTo>
                    <a:pt x="3313052" y="672572"/>
                    <a:pt x="3308703" y="653476"/>
                    <a:pt x="3296950" y="639112"/>
                  </a:cubicBezTo>
                  <a:cubicBezTo>
                    <a:pt x="3283266" y="622388"/>
                    <a:pt x="3262779" y="612531"/>
                    <a:pt x="3247147" y="597611"/>
                  </a:cubicBezTo>
                  <a:cubicBezTo>
                    <a:pt x="3201861" y="554385"/>
                    <a:pt x="3160874" y="506689"/>
                    <a:pt x="3114340" y="464809"/>
                  </a:cubicBezTo>
                  <a:cubicBezTo>
                    <a:pt x="3086672" y="439908"/>
                    <a:pt x="3059465" y="414485"/>
                    <a:pt x="3031335" y="390107"/>
                  </a:cubicBezTo>
                  <a:cubicBezTo>
                    <a:pt x="3017947" y="378505"/>
                    <a:pt x="3003202" y="368531"/>
                    <a:pt x="2989833" y="356907"/>
                  </a:cubicBezTo>
                  <a:cubicBezTo>
                    <a:pt x="2939550" y="313185"/>
                    <a:pt x="2900023" y="253903"/>
                    <a:pt x="2840424" y="224104"/>
                  </a:cubicBezTo>
                  <a:cubicBezTo>
                    <a:pt x="2812756" y="210270"/>
                    <a:pt x="2784794" y="197010"/>
                    <a:pt x="2757420" y="182603"/>
                  </a:cubicBezTo>
                  <a:cubicBezTo>
                    <a:pt x="2648100" y="125068"/>
                    <a:pt x="2605514" y="82738"/>
                    <a:pt x="2450303" y="66401"/>
                  </a:cubicBezTo>
                  <a:cubicBezTo>
                    <a:pt x="2397733" y="60868"/>
                    <a:pt x="2344901" y="57429"/>
                    <a:pt x="2292594" y="49801"/>
                  </a:cubicBezTo>
                  <a:cubicBezTo>
                    <a:pt x="2212024" y="38052"/>
                    <a:pt x="2133109" y="13902"/>
                    <a:pt x="2051880" y="8300"/>
                  </a:cubicBezTo>
                  <a:cubicBezTo>
                    <a:pt x="1891761" y="-2742"/>
                    <a:pt x="1730929" y="2767"/>
                    <a:pt x="1570453" y="0"/>
                  </a:cubicBezTo>
                  <a:cubicBezTo>
                    <a:pt x="1498495" y="1999"/>
                    <a:pt x="1213148" y="2764"/>
                    <a:pt x="1105627" y="24900"/>
                  </a:cubicBezTo>
                  <a:cubicBezTo>
                    <a:pt x="1065340" y="33194"/>
                    <a:pt x="1028442" y="53394"/>
                    <a:pt x="989421" y="66401"/>
                  </a:cubicBezTo>
                  <a:cubicBezTo>
                    <a:pt x="800151" y="129489"/>
                    <a:pt x="914929" y="78745"/>
                    <a:pt x="757008" y="157703"/>
                  </a:cubicBezTo>
                  <a:cubicBezTo>
                    <a:pt x="514200" y="424782"/>
                    <a:pt x="833327" y="82726"/>
                    <a:pt x="582698" y="323706"/>
                  </a:cubicBezTo>
                  <a:cubicBezTo>
                    <a:pt x="342120" y="555022"/>
                    <a:pt x="569880" y="370596"/>
                    <a:pt x="350285" y="539510"/>
                  </a:cubicBezTo>
                  <a:cubicBezTo>
                    <a:pt x="306857" y="609660"/>
                    <a:pt x="109606" y="910168"/>
                    <a:pt x="51468" y="1045819"/>
                  </a:cubicBezTo>
                  <a:cubicBezTo>
                    <a:pt x="33198" y="1088448"/>
                    <a:pt x="23800" y="1134354"/>
                    <a:pt x="9966" y="1178622"/>
                  </a:cubicBezTo>
                  <a:cubicBezTo>
                    <a:pt x="-4955" y="1283057"/>
                    <a:pt x="-1584" y="1232730"/>
                    <a:pt x="9966" y="1394425"/>
                  </a:cubicBezTo>
                  <a:cubicBezTo>
                    <a:pt x="11751" y="1419415"/>
                    <a:pt x="10599" y="1445275"/>
                    <a:pt x="18266" y="1469127"/>
                  </a:cubicBezTo>
                  <a:cubicBezTo>
                    <a:pt x="61039" y="1602193"/>
                    <a:pt x="285996" y="2029147"/>
                    <a:pt x="292182" y="2041837"/>
                  </a:cubicBezTo>
                  <a:cubicBezTo>
                    <a:pt x="390945" y="2244420"/>
                    <a:pt x="416032" y="2339741"/>
                    <a:pt x="549496" y="2523246"/>
                  </a:cubicBezTo>
                  <a:cubicBezTo>
                    <a:pt x="585187" y="2572319"/>
                    <a:pt x="638056" y="2607162"/>
                    <a:pt x="674003" y="2656048"/>
                  </a:cubicBezTo>
                  <a:cubicBezTo>
                    <a:pt x="770569" y="2787373"/>
                    <a:pt x="725917" y="2781287"/>
                    <a:pt x="806810" y="2880153"/>
                  </a:cubicBezTo>
                  <a:cubicBezTo>
                    <a:pt x="871748" y="2959519"/>
                    <a:pt x="960173" y="3052560"/>
                    <a:pt x="1030923" y="3137457"/>
                  </a:cubicBezTo>
                  <a:cubicBezTo>
                    <a:pt x="1042265" y="3151067"/>
                    <a:pt x="1052906" y="3165247"/>
                    <a:pt x="1064125" y="3178958"/>
                  </a:cubicBezTo>
                  <a:cubicBezTo>
                    <a:pt x="1077809" y="3195682"/>
                    <a:pt x="1091793" y="3212159"/>
                    <a:pt x="1105627" y="3228759"/>
                  </a:cubicBezTo>
                  <a:cubicBezTo>
                    <a:pt x="1119461" y="3245359"/>
                    <a:pt x="1131850" y="3263280"/>
                    <a:pt x="1147130" y="3278560"/>
                  </a:cubicBezTo>
                  <a:cubicBezTo>
                    <a:pt x="1208615" y="3340042"/>
                    <a:pt x="1123796" y="3256729"/>
                    <a:pt x="1221834" y="3344961"/>
                  </a:cubicBezTo>
                  <a:cubicBezTo>
                    <a:pt x="1233468" y="3355431"/>
                    <a:pt x="1242378" y="3368957"/>
                    <a:pt x="1255036" y="3378162"/>
                  </a:cubicBezTo>
                  <a:cubicBezTo>
                    <a:pt x="1273076" y="3391282"/>
                    <a:pt x="1294987" y="3398397"/>
                    <a:pt x="1313139" y="3411362"/>
                  </a:cubicBezTo>
                  <a:cubicBezTo>
                    <a:pt x="1333896" y="3426188"/>
                    <a:pt x="1350018" y="3447014"/>
                    <a:pt x="1371242" y="3461163"/>
                  </a:cubicBezTo>
                  <a:cubicBezTo>
                    <a:pt x="1432008" y="3501673"/>
                    <a:pt x="1456926" y="3496520"/>
                    <a:pt x="1528951" y="3519264"/>
                  </a:cubicBezTo>
                  <a:cubicBezTo>
                    <a:pt x="1644813" y="3555851"/>
                    <a:pt x="1544305" y="3538493"/>
                    <a:pt x="1670059" y="3552465"/>
                  </a:cubicBezTo>
                  <a:cubicBezTo>
                    <a:pt x="1717550" y="3571460"/>
                    <a:pt x="1784946" y="3601271"/>
                    <a:pt x="1836068" y="3610566"/>
                  </a:cubicBezTo>
                  <a:cubicBezTo>
                    <a:pt x="1868848" y="3616526"/>
                    <a:pt x="1902472" y="3616099"/>
                    <a:pt x="1935674" y="3618866"/>
                  </a:cubicBezTo>
                  <a:cubicBezTo>
                    <a:pt x="2007611" y="3616099"/>
                    <a:pt x="2081866" y="3628887"/>
                    <a:pt x="2151486" y="3610566"/>
                  </a:cubicBezTo>
                  <a:cubicBezTo>
                    <a:pt x="2191621" y="3600004"/>
                    <a:pt x="2224081" y="3567374"/>
                    <a:pt x="2251091" y="3535864"/>
                  </a:cubicBezTo>
                  <a:cubicBezTo>
                    <a:pt x="2267692" y="3516497"/>
                    <a:pt x="2282857" y="3495800"/>
                    <a:pt x="2300894" y="3477763"/>
                  </a:cubicBezTo>
                  <a:cubicBezTo>
                    <a:pt x="2313421" y="3465236"/>
                    <a:pt x="2330544" y="3457731"/>
                    <a:pt x="2342396" y="3444563"/>
                  </a:cubicBezTo>
                  <a:cubicBezTo>
                    <a:pt x="2355743" y="3429734"/>
                    <a:pt x="2363134" y="3410341"/>
                    <a:pt x="2375598" y="3394762"/>
                  </a:cubicBezTo>
                  <a:cubicBezTo>
                    <a:pt x="2446978" y="3305541"/>
                    <a:pt x="2373154" y="3420966"/>
                    <a:pt x="2433702" y="3320061"/>
                  </a:cubicBezTo>
                  <a:cubicBezTo>
                    <a:pt x="2450291" y="3237114"/>
                    <a:pt x="2427045" y="3313444"/>
                    <a:pt x="2466903" y="3253659"/>
                  </a:cubicBezTo>
                  <a:cubicBezTo>
                    <a:pt x="2471756" y="3246379"/>
                    <a:pt x="2470351" y="3236039"/>
                    <a:pt x="2475204" y="3228759"/>
                  </a:cubicBezTo>
                  <a:cubicBezTo>
                    <a:pt x="2493278" y="3201649"/>
                    <a:pt x="2510288" y="3201975"/>
                    <a:pt x="2533307" y="3178958"/>
                  </a:cubicBezTo>
                  <a:cubicBezTo>
                    <a:pt x="2576451" y="3135816"/>
                    <a:pt x="2525437" y="3170314"/>
                    <a:pt x="2566509" y="3137457"/>
                  </a:cubicBezTo>
                  <a:cubicBezTo>
                    <a:pt x="2618870" y="3095569"/>
                    <a:pt x="2567923" y="3144343"/>
                    <a:pt x="2608011" y="3104257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90000" bIns="46800" anchor="ctr"/>
            <a:lstStyle/>
            <a:p>
              <a:endParaRPr lang="en-US"/>
            </a:p>
          </p:txBody>
        </p:sp>
        <p:sp>
          <p:nvSpPr>
            <p:cNvPr id="27" name="Oval 33"/>
            <p:cNvSpPr/>
            <p:nvPr/>
          </p:nvSpPr>
          <p:spPr bwMode="auto">
            <a:xfrm>
              <a:off x="3444932" y="2609211"/>
              <a:ext cx="5283681" cy="3082180"/>
            </a:xfrm>
            <a:prstGeom prst="ellipse">
              <a:avLst/>
            </a:prstGeom>
            <a:noFill/>
            <a:ln w="38100" cap="flat" cmpd="sng" algn="ctr">
              <a:gradFill flip="none" rotWithShape="1">
                <a:gsLst>
                  <a:gs pos="42000">
                    <a:srgbClr val="3366FF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3000000"/>
              </a:camera>
              <a:lightRig rig="threePt" dir="t"/>
            </a:scene3d>
            <a:sp3d z="-368300" prstMaterial="metal"/>
            <a:extLst/>
          </p:spPr>
          <p:txBody>
            <a:bodyPr lIns="0" tIns="0" rIns="90000" bIns="46800" anchor="ctr"/>
            <a:lstStyle/>
            <a:p>
              <a:pPr>
                <a:defRPr/>
              </a:pPr>
              <a:endParaRPr lang="de-DE">
                <a:latin typeface="Univers 45 Light" charset="0"/>
                <a:ea typeface="ＭＳ Ｐゴシック" charset="0"/>
              </a:endParaRPr>
            </a:p>
          </p:txBody>
        </p:sp>
        <p:sp>
          <p:nvSpPr>
            <p:cNvPr id="28" name="Oval 35"/>
            <p:cNvSpPr/>
            <p:nvPr/>
          </p:nvSpPr>
          <p:spPr bwMode="auto">
            <a:xfrm>
              <a:off x="3218310" y="2684751"/>
              <a:ext cx="5283681" cy="3082180"/>
            </a:xfrm>
            <a:prstGeom prst="ellipse">
              <a:avLst/>
            </a:prstGeom>
            <a:noFill/>
            <a:ln w="38100" cap="flat" cmpd="sng" algn="ctr">
              <a:gradFill flip="none" rotWithShape="1">
                <a:gsLst>
                  <a:gs pos="42000">
                    <a:srgbClr val="3366FF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>
                <a:rot lat="0" lon="0" rev="7800000"/>
              </a:camera>
              <a:lightRig rig="threePt" dir="t"/>
            </a:scene3d>
            <a:sp3d z="-412750" prstMaterial="metal"/>
            <a:extLst/>
          </p:spPr>
          <p:txBody>
            <a:bodyPr lIns="0" tIns="0" rIns="90000" bIns="46800" anchor="ctr"/>
            <a:lstStyle/>
            <a:p>
              <a:pPr>
                <a:defRPr/>
              </a:pPr>
              <a:endParaRPr lang="de-DE">
                <a:latin typeface="Univers 45 Light" charset="0"/>
                <a:ea typeface="ＭＳ Ｐゴシック" charset="0"/>
              </a:endParaRPr>
            </a:p>
          </p:txBody>
        </p:sp>
        <p:sp>
          <p:nvSpPr>
            <p:cNvPr id="29" name="Oval 32"/>
            <p:cNvSpPr/>
            <p:nvPr/>
          </p:nvSpPr>
          <p:spPr bwMode="auto">
            <a:xfrm>
              <a:off x="3361852" y="2609211"/>
              <a:ext cx="5283681" cy="3082180"/>
            </a:xfrm>
            <a:prstGeom prst="ellipse">
              <a:avLst/>
            </a:prstGeom>
            <a:noFill/>
            <a:ln w="38100" cap="flat" cmpd="sng" algn="ctr">
              <a:gradFill flip="none" rotWithShape="1">
                <a:gsLst>
                  <a:gs pos="42000">
                    <a:srgbClr val="3366FF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z="-412750" prstMaterial="metal"/>
            <a:extLst/>
          </p:spPr>
          <p:txBody>
            <a:bodyPr lIns="0" tIns="0" rIns="90000" bIns="46800" anchor="ctr"/>
            <a:lstStyle/>
            <a:p>
              <a:pPr>
                <a:defRPr/>
              </a:pPr>
              <a:endParaRPr lang="de-DE">
                <a:latin typeface="Univers 45 Light" charset="0"/>
                <a:ea typeface="ＭＳ Ｐゴシック" charset="0"/>
              </a:endParaRPr>
            </a:p>
          </p:txBody>
        </p:sp>
      </p:grpSp>
      <p:sp>
        <p:nvSpPr>
          <p:cNvPr id="20" name="Fußzeilenplatzhalter 1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DE" smtClean="0"/>
              <a:t>www.scads.de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6015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Benutzerdefiniert 3">
      <a:dk1>
        <a:srgbClr val="565656"/>
      </a:dk1>
      <a:lt1>
        <a:srgbClr val="FFFFFF"/>
      </a:lt1>
      <a:dk2>
        <a:srgbClr val="868786"/>
      </a:dk2>
      <a:lt2>
        <a:srgbClr val="FFFFFF"/>
      </a:lt2>
      <a:accent1>
        <a:srgbClr val="0074AC"/>
      </a:accent1>
      <a:accent2>
        <a:srgbClr val="4DAF2E"/>
      </a:accent2>
      <a:accent3>
        <a:srgbClr val="7A7A7A"/>
      </a:accent3>
      <a:accent4>
        <a:srgbClr val="EB9723"/>
      </a:accent4>
      <a:accent5>
        <a:srgbClr val="E3E3E3"/>
      </a:accent5>
      <a:accent6>
        <a:srgbClr val="565656"/>
      </a:accent6>
      <a:hlink>
        <a:srgbClr val="00698C"/>
      </a:hlink>
      <a:folHlink>
        <a:srgbClr val="86878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4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ScDS_ppt-Vorlage_20140912_E3_Schrift</Template>
  <TotalTime>0</TotalTime>
  <Words>501</Words>
  <Application>Microsoft Office PowerPoint</Application>
  <PresentationFormat>Bildschirmpräsentation (4:3)</PresentationFormat>
  <Paragraphs>169</Paragraphs>
  <Slides>16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Office-Design</vt:lpstr>
      <vt:lpstr>Competence Center for Scalable Data Services and Solutions Dresden/Leipzig</vt:lpstr>
      <vt:lpstr>Wie groß ist Big Data?</vt:lpstr>
      <vt:lpstr>Data Center</vt:lpstr>
      <vt:lpstr>Big DAta Challenges</vt:lpstr>
      <vt:lpstr>Potentiale für Big Data-Technologien </vt:lpstr>
      <vt:lpstr>Big Data AnalysE Pipeline</vt:lpstr>
      <vt:lpstr>Big Data Kompetenzzentrum</vt:lpstr>
      <vt:lpstr>Forschungsland Sachsen</vt:lpstr>
      <vt:lpstr>Ziele</vt:lpstr>
      <vt:lpstr>Geförderte Einrichtungen</vt:lpstr>
      <vt:lpstr>Assoziierte Partner</vt:lpstr>
      <vt:lpstr>Grobstruktur des Zentrums</vt:lpstr>
      <vt:lpstr>ForschungsPARTNER</vt:lpstr>
      <vt:lpstr>Anwendungskordinatoren</vt:lpstr>
      <vt:lpstr>Assoziierte Big Data Projekte</vt:lpstr>
      <vt:lpstr>Zusammenfassung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Beispielüberschrift</dc:title>
  <dc:creator>Erhard Rahm</dc:creator>
  <cp:keywords/>
  <cp:lastModifiedBy>ZIH</cp:lastModifiedBy>
  <cp:revision>83</cp:revision>
  <dcterms:created xsi:type="dcterms:W3CDTF">2014-09-18T16:13:18Z</dcterms:created>
  <dcterms:modified xsi:type="dcterms:W3CDTF">2014-10-13T10:25:10Z</dcterms:modified>
</cp:coreProperties>
</file>